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97" r:id="rId1"/>
  </p:sldMasterIdLst>
  <p:notesMasterIdLst>
    <p:notesMasterId r:id="rId107"/>
  </p:notesMasterIdLst>
  <p:handoutMasterIdLst>
    <p:handoutMasterId r:id="rId108"/>
  </p:handoutMasterIdLst>
  <p:sldIdLst>
    <p:sldId id="256" r:id="rId2"/>
    <p:sldId id="283" r:id="rId3"/>
    <p:sldId id="595" r:id="rId4"/>
    <p:sldId id="304" r:id="rId5"/>
    <p:sldId id="295" r:id="rId6"/>
    <p:sldId id="296" r:id="rId7"/>
    <p:sldId id="297" r:id="rId8"/>
    <p:sldId id="298" r:id="rId9"/>
    <p:sldId id="299" r:id="rId10"/>
    <p:sldId id="300" r:id="rId11"/>
    <p:sldId id="303" r:id="rId12"/>
    <p:sldId id="288" r:id="rId13"/>
    <p:sldId id="305" r:id="rId14"/>
    <p:sldId id="306" r:id="rId15"/>
    <p:sldId id="307" r:id="rId16"/>
    <p:sldId id="308" r:id="rId17"/>
    <p:sldId id="310" r:id="rId18"/>
    <p:sldId id="315" r:id="rId19"/>
    <p:sldId id="309" r:id="rId20"/>
    <p:sldId id="289" r:id="rId21"/>
    <p:sldId id="312" r:id="rId22"/>
    <p:sldId id="317" r:id="rId23"/>
    <p:sldId id="313" r:id="rId24"/>
    <p:sldId id="314" r:id="rId25"/>
    <p:sldId id="290" r:id="rId26"/>
    <p:sldId id="321" r:id="rId27"/>
    <p:sldId id="322" r:id="rId28"/>
    <p:sldId id="323" r:id="rId29"/>
    <p:sldId id="291" r:id="rId30"/>
    <p:sldId id="318" r:id="rId31"/>
    <p:sldId id="319" r:id="rId32"/>
    <p:sldId id="320" r:id="rId33"/>
    <p:sldId id="293" r:id="rId34"/>
    <p:sldId id="324" r:id="rId35"/>
    <p:sldId id="325" r:id="rId36"/>
    <p:sldId id="326" r:id="rId37"/>
    <p:sldId id="327" r:id="rId38"/>
    <p:sldId id="329" r:id="rId39"/>
    <p:sldId id="330" r:id="rId40"/>
    <p:sldId id="331" r:id="rId41"/>
    <p:sldId id="333" r:id="rId42"/>
    <p:sldId id="334" r:id="rId43"/>
    <p:sldId id="335" r:id="rId44"/>
    <p:sldId id="336" r:id="rId45"/>
    <p:sldId id="311" r:id="rId46"/>
    <p:sldId id="337" r:id="rId47"/>
    <p:sldId id="338" r:id="rId48"/>
    <p:sldId id="339" r:id="rId49"/>
    <p:sldId id="316" r:id="rId50"/>
    <p:sldId id="340" r:id="rId51"/>
    <p:sldId id="341" r:id="rId52"/>
    <p:sldId id="342" r:id="rId53"/>
    <p:sldId id="361" r:id="rId54"/>
    <p:sldId id="301" r:id="rId55"/>
    <p:sldId id="302" r:id="rId56"/>
    <p:sldId id="362" r:id="rId57"/>
    <p:sldId id="363" r:id="rId58"/>
    <p:sldId id="364" r:id="rId59"/>
    <p:sldId id="365" r:id="rId60"/>
    <p:sldId id="366" r:id="rId61"/>
    <p:sldId id="367" r:id="rId62"/>
    <p:sldId id="368" r:id="rId63"/>
    <p:sldId id="369" r:id="rId64"/>
    <p:sldId id="370" r:id="rId65"/>
    <p:sldId id="371" r:id="rId66"/>
    <p:sldId id="372" r:id="rId67"/>
    <p:sldId id="292" r:id="rId68"/>
    <p:sldId id="380" r:id="rId69"/>
    <p:sldId id="381" r:id="rId70"/>
    <p:sldId id="382" r:id="rId71"/>
    <p:sldId id="383" r:id="rId72"/>
    <p:sldId id="384" r:id="rId73"/>
    <p:sldId id="385" r:id="rId74"/>
    <p:sldId id="596" r:id="rId75"/>
    <p:sldId id="597" r:id="rId76"/>
    <p:sldId id="599" r:id="rId77"/>
    <p:sldId id="600" r:id="rId78"/>
    <p:sldId id="601" r:id="rId79"/>
    <p:sldId id="602" r:id="rId80"/>
    <p:sldId id="603" r:id="rId81"/>
    <p:sldId id="604" r:id="rId82"/>
    <p:sldId id="605" r:id="rId83"/>
    <p:sldId id="606" r:id="rId84"/>
    <p:sldId id="607" r:id="rId85"/>
    <p:sldId id="608" r:id="rId86"/>
    <p:sldId id="609" r:id="rId87"/>
    <p:sldId id="610" r:id="rId88"/>
    <p:sldId id="611" r:id="rId89"/>
    <p:sldId id="612" r:id="rId90"/>
    <p:sldId id="613" r:id="rId91"/>
    <p:sldId id="614" r:id="rId92"/>
    <p:sldId id="615" r:id="rId93"/>
    <p:sldId id="616" r:id="rId94"/>
    <p:sldId id="617" r:id="rId95"/>
    <p:sldId id="618" r:id="rId96"/>
    <p:sldId id="619" r:id="rId97"/>
    <p:sldId id="620" r:id="rId98"/>
    <p:sldId id="621" r:id="rId99"/>
    <p:sldId id="622" r:id="rId100"/>
    <p:sldId id="623" r:id="rId101"/>
    <p:sldId id="624" r:id="rId102"/>
    <p:sldId id="625" r:id="rId103"/>
    <p:sldId id="626" r:id="rId104"/>
    <p:sldId id="627" r:id="rId105"/>
    <p:sldId id="628" r:id="rId10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69AF"/>
    <a:srgbClr val="0DB04B"/>
    <a:srgbClr val="F27023"/>
    <a:srgbClr val="0DB00F"/>
    <a:srgbClr val="E7EBF2"/>
    <a:srgbClr val="E3E7ED"/>
    <a:srgbClr val="33ABC3"/>
    <a:srgbClr val="FE9700"/>
    <a:srgbClr val="8496B0"/>
    <a:srgbClr val="00549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56" autoAdjust="0"/>
    <p:restoredTop sz="88889" autoAdjust="0"/>
  </p:normalViewPr>
  <p:slideViewPr>
    <p:cSldViewPr snapToGrid="0">
      <p:cViewPr varScale="1">
        <p:scale>
          <a:sx n="64" d="100"/>
          <a:sy n="64" d="100"/>
        </p:scale>
        <p:origin x="756" y="60"/>
      </p:cViewPr>
      <p:guideLst/>
    </p:cSldViewPr>
  </p:slideViewPr>
  <p:notesTextViewPr>
    <p:cViewPr>
      <p:scale>
        <a:sx n="1" d="1"/>
        <a:sy n="1" d="1"/>
      </p:scale>
      <p:origin x="0" y="0"/>
    </p:cViewPr>
  </p:notesTextViewPr>
  <p:notesViewPr>
    <p:cSldViewPr snapToGrid="0">
      <p:cViewPr varScale="1">
        <p:scale>
          <a:sx n="86" d="100"/>
          <a:sy n="86" d="100"/>
        </p:scale>
        <p:origin x="3762" y="5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notesMaster" Target="notesMasters/notesMaster1.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handoutMaster" Target="handoutMasters/handoutMaster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presProps" Target="presProp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00B20C-6F2E-4763-9669-F593FABEEAA0}" type="doc">
      <dgm:prSet loTypeId="urn:microsoft.com/office/officeart/2005/8/layout/vList2" loCatId="list" qsTypeId="urn:microsoft.com/office/officeart/2005/8/quickstyle/simple1" qsCatId="simple" csTypeId="urn:microsoft.com/office/officeart/2005/8/colors/accent3_2" csCatId="accent3"/>
      <dgm:spPr/>
      <dgm:t>
        <a:bodyPr/>
        <a:lstStyle/>
        <a:p>
          <a:endParaRPr lang="en-US"/>
        </a:p>
      </dgm:t>
    </dgm:pt>
    <dgm:pt modelId="{59033305-5551-44FA-9A05-04ACF1296947}">
      <dgm:prSet/>
      <dgm:spPr/>
      <dgm:t>
        <a:bodyPr/>
        <a:lstStyle/>
        <a:p>
          <a:r>
            <a:rPr lang="en-GB"/>
            <a:t>Simple Schemes</a:t>
          </a:r>
          <a:endParaRPr lang="en-US"/>
        </a:p>
      </dgm:t>
    </dgm:pt>
    <dgm:pt modelId="{32BFB5E6-53FA-4F66-A7EF-9F215B0AD9F5}" type="parTrans" cxnId="{6F014927-39B0-4460-A17A-C414ED0758F3}">
      <dgm:prSet/>
      <dgm:spPr/>
      <dgm:t>
        <a:bodyPr/>
        <a:lstStyle/>
        <a:p>
          <a:endParaRPr lang="en-US"/>
        </a:p>
      </dgm:t>
    </dgm:pt>
    <dgm:pt modelId="{1AB8822B-27E7-4883-9BB0-3CAB2666E32D}" type="sibTrans" cxnId="{6F014927-39B0-4460-A17A-C414ED0758F3}">
      <dgm:prSet/>
      <dgm:spPr/>
      <dgm:t>
        <a:bodyPr/>
        <a:lstStyle/>
        <a:p>
          <a:endParaRPr lang="en-US"/>
        </a:p>
      </dgm:t>
    </dgm:pt>
    <dgm:pt modelId="{D460A2D0-2F35-41A0-A172-1C8AA1B38A14}">
      <dgm:prSet/>
      <dgm:spPr/>
      <dgm:t>
        <a:bodyPr/>
        <a:lstStyle/>
        <a:p>
          <a:r>
            <a:rPr lang="en-GB"/>
            <a:t>MoSCoW</a:t>
          </a:r>
          <a:endParaRPr lang="en-US"/>
        </a:p>
      </dgm:t>
    </dgm:pt>
    <dgm:pt modelId="{E1B921A1-0D35-4D5A-B09F-491EC00CFDC3}" type="parTrans" cxnId="{979E8A9A-72E4-4930-A0B1-4E84EFA5E510}">
      <dgm:prSet/>
      <dgm:spPr/>
      <dgm:t>
        <a:bodyPr/>
        <a:lstStyle/>
        <a:p>
          <a:endParaRPr lang="en-US"/>
        </a:p>
      </dgm:t>
    </dgm:pt>
    <dgm:pt modelId="{0492619B-C572-44FF-9216-42431AABABEA}" type="sibTrans" cxnId="{979E8A9A-72E4-4930-A0B1-4E84EFA5E510}">
      <dgm:prSet/>
      <dgm:spPr/>
      <dgm:t>
        <a:bodyPr/>
        <a:lstStyle/>
        <a:p>
          <a:endParaRPr lang="en-US"/>
        </a:p>
      </dgm:t>
    </dgm:pt>
    <dgm:pt modelId="{ED357FBE-C486-4AD7-BDE5-E0EA7F0DD51F}">
      <dgm:prSet/>
      <dgm:spPr/>
      <dgm:t>
        <a:bodyPr/>
        <a:lstStyle/>
        <a:p>
          <a:r>
            <a:rPr lang="en-GB" dirty="0"/>
            <a:t>Monopoly Money</a:t>
          </a:r>
          <a:endParaRPr lang="en-US" dirty="0"/>
        </a:p>
      </dgm:t>
    </dgm:pt>
    <dgm:pt modelId="{A6E0C909-DB02-4A64-B2C9-9D2F17C23BFF}" type="parTrans" cxnId="{8B071DF3-56C4-4E0F-84BA-ECE04C02BFA7}">
      <dgm:prSet/>
      <dgm:spPr/>
      <dgm:t>
        <a:bodyPr/>
        <a:lstStyle/>
        <a:p>
          <a:endParaRPr lang="en-US"/>
        </a:p>
      </dgm:t>
    </dgm:pt>
    <dgm:pt modelId="{20122E06-1EB1-4D3A-8369-A4EF54018614}" type="sibTrans" cxnId="{8B071DF3-56C4-4E0F-84BA-ECE04C02BFA7}">
      <dgm:prSet/>
      <dgm:spPr/>
      <dgm:t>
        <a:bodyPr/>
        <a:lstStyle/>
        <a:p>
          <a:endParaRPr lang="en-US"/>
        </a:p>
      </dgm:t>
    </dgm:pt>
    <dgm:pt modelId="{C6609364-3ED2-48A5-A9C8-241DD98F772E}">
      <dgm:prSet/>
      <dgm:spPr/>
      <dgm:t>
        <a:bodyPr/>
        <a:lstStyle/>
        <a:p>
          <a:r>
            <a:rPr lang="en-GB"/>
            <a:t>100-Point Method</a:t>
          </a:r>
          <a:endParaRPr lang="en-US"/>
        </a:p>
      </dgm:t>
    </dgm:pt>
    <dgm:pt modelId="{D8C1B687-7B0D-4A44-867E-F773C3A05550}" type="parTrans" cxnId="{4F0F8AC8-92B3-40D0-8737-A12C773FA375}">
      <dgm:prSet/>
      <dgm:spPr/>
      <dgm:t>
        <a:bodyPr/>
        <a:lstStyle/>
        <a:p>
          <a:endParaRPr lang="en-US"/>
        </a:p>
      </dgm:t>
    </dgm:pt>
    <dgm:pt modelId="{1F52D8DF-1B69-4F28-BFE8-EB70AD966C80}" type="sibTrans" cxnId="{4F0F8AC8-92B3-40D0-8737-A12C773FA375}">
      <dgm:prSet/>
      <dgm:spPr/>
      <dgm:t>
        <a:bodyPr/>
        <a:lstStyle/>
        <a:p>
          <a:endParaRPr lang="en-US"/>
        </a:p>
      </dgm:t>
    </dgm:pt>
    <dgm:pt modelId="{80A79EBA-5185-4CDA-ABCF-2AC6B042BBE8}">
      <dgm:prSet/>
      <dgm:spPr/>
      <dgm:t>
        <a:bodyPr/>
        <a:lstStyle/>
        <a:p>
          <a:r>
            <a:rPr lang="en-GB"/>
            <a:t>Dot Voting or Multi-Voting</a:t>
          </a:r>
          <a:endParaRPr lang="en-US"/>
        </a:p>
      </dgm:t>
    </dgm:pt>
    <dgm:pt modelId="{092AD765-F329-49AA-A9EC-C675C8C87A28}" type="parTrans" cxnId="{66A04E1E-A90B-4A12-A15C-391F3D603D12}">
      <dgm:prSet/>
      <dgm:spPr/>
      <dgm:t>
        <a:bodyPr/>
        <a:lstStyle/>
        <a:p>
          <a:endParaRPr lang="en-US"/>
        </a:p>
      </dgm:t>
    </dgm:pt>
    <dgm:pt modelId="{87FA9C24-575A-448C-B24F-00776E09F5D5}" type="sibTrans" cxnId="{66A04E1E-A90B-4A12-A15C-391F3D603D12}">
      <dgm:prSet/>
      <dgm:spPr/>
      <dgm:t>
        <a:bodyPr/>
        <a:lstStyle/>
        <a:p>
          <a:endParaRPr lang="en-US"/>
        </a:p>
      </dgm:t>
    </dgm:pt>
    <dgm:pt modelId="{D7375EED-0ACD-4450-B423-398B23533383}">
      <dgm:prSet/>
      <dgm:spPr/>
      <dgm:t>
        <a:bodyPr/>
        <a:lstStyle/>
        <a:p>
          <a:r>
            <a:rPr lang="en-GB" dirty="0"/>
            <a:t>Kano Analysis</a:t>
          </a:r>
          <a:endParaRPr lang="en-US" dirty="0"/>
        </a:p>
      </dgm:t>
    </dgm:pt>
    <dgm:pt modelId="{360395F7-0AED-461F-88AC-6370F6016EBF}" type="parTrans" cxnId="{83D1A0C4-A749-4273-B83D-94C8AB5B623D}">
      <dgm:prSet/>
      <dgm:spPr/>
      <dgm:t>
        <a:bodyPr/>
        <a:lstStyle/>
        <a:p>
          <a:endParaRPr lang="en-US"/>
        </a:p>
      </dgm:t>
    </dgm:pt>
    <dgm:pt modelId="{36667BB2-F43B-4C3E-9762-38B6E87B1E6F}" type="sibTrans" cxnId="{83D1A0C4-A749-4273-B83D-94C8AB5B623D}">
      <dgm:prSet/>
      <dgm:spPr/>
      <dgm:t>
        <a:bodyPr/>
        <a:lstStyle/>
        <a:p>
          <a:endParaRPr lang="en-US"/>
        </a:p>
      </dgm:t>
    </dgm:pt>
    <dgm:pt modelId="{6022F814-714E-4656-AF01-A0FF05F6B459}">
      <dgm:prSet/>
      <dgm:spPr/>
      <dgm:t>
        <a:bodyPr/>
        <a:lstStyle/>
        <a:p>
          <a:r>
            <a:rPr lang="en-GB"/>
            <a:t>Requirements Prioritization Model</a:t>
          </a:r>
          <a:endParaRPr lang="en-US"/>
        </a:p>
      </dgm:t>
    </dgm:pt>
    <dgm:pt modelId="{AB606297-071E-4E20-B737-0B097B1F453C}" type="parTrans" cxnId="{03AF408F-1E71-4293-A003-5C7DC0E78344}">
      <dgm:prSet/>
      <dgm:spPr/>
      <dgm:t>
        <a:bodyPr/>
        <a:lstStyle/>
        <a:p>
          <a:endParaRPr lang="en-US"/>
        </a:p>
      </dgm:t>
    </dgm:pt>
    <dgm:pt modelId="{40D83288-28D0-453E-9118-4C8E60533D87}" type="sibTrans" cxnId="{03AF408F-1E71-4293-A003-5C7DC0E78344}">
      <dgm:prSet/>
      <dgm:spPr/>
      <dgm:t>
        <a:bodyPr/>
        <a:lstStyle/>
        <a:p>
          <a:endParaRPr lang="en-US"/>
        </a:p>
      </dgm:t>
    </dgm:pt>
    <dgm:pt modelId="{D6051E94-FFEF-4656-A891-EBD4337B8BBA}" type="pres">
      <dgm:prSet presAssocID="{7A00B20C-6F2E-4763-9669-F593FABEEAA0}" presName="linear" presStyleCnt="0">
        <dgm:presLayoutVars>
          <dgm:animLvl val="lvl"/>
          <dgm:resizeHandles val="exact"/>
        </dgm:presLayoutVars>
      </dgm:prSet>
      <dgm:spPr/>
      <dgm:t>
        <a:bodyPr/>
        <a:lstStyle/>
        <a:p>
          <a:endParaRPr lang="en-US"/>
        </a:p>
      </dgm:t>
    </dgm:pt>
    <dgm:pt modelId="{AFEBF6EA-6932-4F78-B87D-F76F684BA57D}" type="pres">
      <dgm:prSet presAssocID="{59033305-5551-44FA-9A05-04ACF1296947}" presName="parentText" presStyleLbl="node1" presStyleIdx="0" presStyleCnt="7">
        <dgm:presLayoutVars>
          <dgm:chMax val="0"/>
          <dgm:bulletEnabled val="1"/>
        </dgm:presLayoutVars>
      </dgm:prSet>
      <dgm:spPr/>
      <dgm:t>
        <a:bodyPr/>
        <a:lstStyle/>
        <a:p>
          <a:endParaRPr lang="en-US"/>
        </a:p>
      </dgm:t>
    </dgm:pt>
    <dgm:pt modelId="{693F85D4-42D7-4F1B-ACA6-BB4904D68181}" type="pres">
      <dgm:prSet presAssocID="{1AB8822B-27E7-4883-9BB0-3CAB2666E32D}" presName="spacer" presStyleCnt="0"/>
      <dgm:spPr/>
    </dgm:pt>
    <dgm:pt modelId="{F2D4D281-3BC0-448F-9C1C-6A711A0CA486}" type="pres">
      <dgm:prSet presAssocID="{D460A2D0-2F35-41A0-A172-1C8AA1B38A14}" presName="parentText" presStyleLbl="node1" presStyleIdx="1" presStyleCnt="7">
        <dgm:presLayoutVars>
          <dgm:chMax val="0"/>
          <dgm:bulletEnabled val="1"/>
        </dgm:presLayoutVars>
      </dgm:prSet>
      <dgm:spPr/>
      <dgm:t>
        <a:bodyPr/>
        <a:lstStyle/>
        <a:p>
          <a:endParaRPr lang="en-US"/>
        </a:p>
      </dgm:t>
    </dgm:pt>
    <dgm:pt modelId="{2C74A6FC-71BC-4541-906F-D589FB35D764}" type="pres">
      <dgm:prSet presAssocID="{0492619B-C572-44FF-9216-42431AABABEA}" presName="spacer" presStyleCnt="0"/>
      <dgm:spPr/>
    </dgm:pt>
    <dgm:pt modelId="{2C27C3EF-B00A-455D-8D8B-DCF236AE58EC}" type="pres">
      <dgm:prSet presAssocID="{ED357FBE-C486-4AD7-BDE5-E0EA7F0DD51F}" presName="parentText" presStyleLbl="node1" presStyleIdx="2" presStyleCnt="7">
        <dgm:presLayoutVars>
          <dgm:chMax val="0"/>
          <dgm:bulletEnabled val="1"/>
        </dgm:presLayoutVars>
      </dgm:prSet>
      <dgm:spPr/>
      <dgm:t>
        <a:bodyPr/>
        <a:lstStyle/>
        <a:p>
          <a:endParaRPr lang="en-US"/>
        </a:p>
      </dgm:t>
    </dgm:pt>
    <dgm:pt modelId="{B5524CC3-FF02-471D-8F46-F5754A23EF15}" type="pres">
      <dgm:prSet presAssocID="{20122E06-1EB1-4D3A-8369-A4EF54018614}" presName="spacer" presStyleCnt="0"/>
      <dgm:spPr/>
    </dgm:pt>
    <dgm:pt modelId="{A5F1ED90-2F17-4F89-9BED-B369AF450070}" type="pres">
      <dgm:prSet presAssocID="{C6609364-3ED2-48A5-A9C8-241DD98F772E}" presName="parentText" presStyleLbl="node1" presStyleIdx="3" presStyleCnt="7">
        <dgm:presLayoutVars>
          <dgm:chMax val="0"/>
          <dgm:bulletEnabled val="1"/>
        </dgm:presLayoutVars>
      </dgm:prSet>
      <dgm:spPr/>
      <dgm:t>
        <a:bodyPr/>
        <a:lstStyle/>
        <a:p>
          <a:endParaRPr lang="en-US"/>
        </a:p>
      </dgm:t>
    </dgm:pt>
    <dgm:pt modelId="{451DE8BE-EF8D-4C41-9E9A-0C880149C104}" type="pres">
      <dgm:prSet presAssocID="{1F52D8DF-1B69-4F28-BFE8-EB70AD966C80}" presName="spacer" presStyleCnt="0"/>
      <dgm:spPr/>
    </dgm:pt>
    <dgm:pt modelId="{76B64DE6-3AFA-40AF-9DFB-18B0DC1B7493}" type="pres">
      <dgm:prSet presAssocID="{80A79EBA-5185-4CDA-ABCF-2AC6B042BBE8}" presName="parentText" presStyleLbl="node1" presStyleIdx="4" presStyleCnt="7">
        <dgm:presLayoutVars>
          <dgm:chMax val="0"/>
          <dgm:bulletEnabled val="1"/>
        </dgm:presLayoutVars>
      </dgm:prSet>
      <dgm:spPr/>
      <dgm:t>
        <a:bodyPr/>
        <a:lstStyle/>
        <a:p>
          <a:endParaRPr lang="en-US"/>
        </a:p>
      </dgm:t>
    </dgm:pt>
    <dgm:pt modelId="{35FC449B-FE83-4697-A135-97A8ABB6919C}" type="pres">
      <dgm:prSet presAssocID="{87FA9C24-575A-448C-B24F-00776E09F5D5}" presName="spacer" presStyleCnt="0"/>
      <dgm:spPr/>
    </dgm:pt>
    <dgm:pt modelId="{19611437-B3BB-4B20-8A7F-128628F5E4FA}" type="pres">
      <dgm:prSet presAssocID="{D7375EED-0ACD-4450-B423-398B23533383}" presName="parentText" presStyleLbl="node1" presStyleIdx="5" presStyleCnt="7">
        <dgm:presLayoutVars>
          <dgm:chMax val="0"/>
          <dgm:bulletEnabled val="1"/>
        </dgm:presLayoutVars>
      </dgm:prSet>
      <dgm:spPr/>
      <dgm:t>
        <a:bodyPr/>
        <a:lstStyle/>
        <a:p>
          <a:endParaRPr lang="en-US"/>
        </a:p>
      </dgm:t>
    </dgm:pt>
    <dgm:pt modelId="{24C7AA8D-C0B4-4ADB-8F7F-DA69A9DF2789}" type="pres">
      <dgm:prSet presAssocID="{36667BB2-F43B-4C3E-9762-38B6E87B1E6F}" presName="spacer" presStyleCnt="0"/>
      <dgm:spPr/>
    </dgm:pt>
    <dgm:pt modelId="{B317760F-7878-404E-8D72-7A26A62891D1}" type="pres">
      <dgm:prSet presAssocID="{6022F814-714E-4656-AF01-A0FF05F6B459}" presName="parentText" presStyleLbl="node1" presStyleIdx="6" presStyleCnt="7">
        <dgm:presLayoutVars>
          <dgm:chMax val="0"/>
          <dgm:bulletEnabled val="1"/>
        </dgm:presLayoutVars>
      </dgm:prSet>
      <dgm:spPr/>
      <dgm:t>
        <a:bodyPr/>
        <a:lstStyle/>
        <a:p>
          <a:endParaRPr lang="en-US"/>
        </a:p>
      </dgm:t>
    </dgm:pt>
  </dgm:ptLst>
  <dgm:cxnLst>
    <dgm:cxn modelId="{713B7CE5-6975-41AA-8FC7-96FD6E52268C}" type="presOf" srcId="{D7375EED-0ACD-4450-B423-398B23533383}" destId="{19611437-B3BB-4B20-8A7F-128628F5E4FA}" srcOrd="0" destOrd="0" presId="urn:microsoft.com/office/officeart/2005/8/layout/vList2"/>
    <dgm:cxn modelId="{03AF408F-1E71-4293-A003-5C7DC0E78344}" srcId="{7A00B20C-6F2E-4763-9669-F593FABEEAA0}" destId="{6022F814-714E-4656-AF01-A0FF05F6B459}" srcOrd="6" destOrd="0" parTransId="{AB606297-071E-4E20-B737-0B097B1F453C}" sibTransId="{40D83288-28D0-453E-9118-4C8E60533D87}"/>
    <dgm:cxn modelId="{8B071DF3-56C4-4E0F-84BA-ECE04C02BFA7}" srcId="{7A00B20C-6F2E-4763-9669-F593FABEEAA0}" destId="{ED357FBE-C486-4AD7-BDE5-E0EA7F0DD51F}" srcOrd="2" destOrd="0" parTransId="{A6E0C909-DB02-4A64-B2C9-9D2F17C23BFF}" sibTransId="{20122E06-1EB1-4D3A-8369-A4EF54018614}"/>
    <dgm:cxn modelId="{0504979F-9116-43F7-BA47-A7115FCF5B12}" type="presOf" srcId="{80A79EBA-5185-4CDA-ABCF-2AC6B042BBE8}" destId="{76B64DE6-3AFA-40AF-9DFB-18B0DC1B7493}" srcOrd="0" destOrd="0" presId="urn:microsoft.com/office/officeart/2005/8/layout/vList2"/>
    <dgm:cxn modelId="{2AA09907-48A0-40BF-87DB-96B1DE15B67D}" type="presOf" srcId="{ED357FBE-C486-4AD7-BDE5-E0EA7F0DD51F}" destId="{2C27C3EF-B00A-455D-8D8B-DCF236AE58EC}" srcOrd="0" destOrd="0" presId="urn:microsoft.com/office/officeart/2005/8/layout/vList2"/>
    <dgm:cxn modelId="{83D1A0C4-A749-4273-B83D-94C8AB5B623D}" srcId="{7A00B20C-6F2E-4763-9669-F593FABEEAA0}" destId="{D7375EED-0ACD-4450-B423-398B23533383}" srcOrd="5" destOrd="0" parTransId="{360395F7-0AED-461F-88AC-6370F6016EBF}" sibTransId="{36667BB2-F43B-4C3E-9762-38B6E87B1E6F}"/>
    <dgm:cxn modelId="{91977418-8E62-470C-BB26-4C13FE099AFB}" type="presOf" srcId="{C6609364-3ED2-48A5-A9C8-241DD98F772E}" destId="{A5F1ED90-2F17-4F89-9BED-B369AF450070}" srcOrd="0" destOrd="0" presId="urn:microsoft.com/office/officeart/2005/8/layout/vList2"/>
    <dgm:cxn modelId="{5620392B-98B8-444B-A113-32FDA66C5D2C}" type="presOf" srcId="{59033305-5551-44FA-9A05-04ACF1296947}" destId="{AFEBF6EA-6932-4F78-B87D-F76F684BA57D}" srcOrd="0" destOrd="0" presId="urn:microsoft.com/office/officeart/2005/8/layout/vList2"/>
    <dgm:cxn modelId="{1BB4C6DB-FA69-4E81-9259-E133FCD1F1E5}" type="presOf" srcId="{7A00B20C-6F2E-4763-9669-F593FABEEAA0}" destId="{D6051E94-FFEF-4656-A891-EBD4337B8BBA}" srcOrd="0" destOrd="0" presId="urn:microsoft.com/office/officeart/2005/8/layout/vList2"/>
    <dgm:cxn modelId="{75607885-175F-4044-9D28-1EE2CF184739}" type="presOf" srcId="{D460A2D0-2F35-41A0-A172-1C8AA1B38A14}" destId="{F2D4D281-3BC0-448F-9C1C-6A711A0CA486}" srcOrd="0" destOrd="0" presId="urn:microsoft.com/office/officeart/2005/8/layout/vList2"/>
    <dgm:cxn modelId="{9C35E5EC-2148-4D7C-8D66-9935AA896BAE}" type="presOf" srcId="{6022F814-714E-4656-AF01-A0FF05F6B459}" destId="{B317760F-7878-404E-8D72-7A26A62891D1}" srcOrd="0" destOrd="0" presId="urn:microsoft.com/office/officeart/2005/8/layout/vList2"/>
    <dgm:cxn modelId="{979E8A9A-72E4-4930-A0B1-4E84EFA5E510}" srcId="{7A00B20C-6F2E-4763-9669-F593FABEEAA0}" destId="{D460A2D0-2F35-41A0-A172-1C8AA1B38A14}" srcOrd="1" destOrd="0" parTransId="{E1B921A1-0D35-4D5A-B09F-491EC00CFDC3}" sibTransId="{0492619B-C572-44FF-9216-42431AABABEA}"/>
    <dgm:cxn modelId="{4F0F8AC8-92B3-40D0-8737-A12C773FA375}" srcId="{7A00B20C-6F2E-4763-9669-F593FABEEAA0}" destId="{C6609364-3ED2-48A5-A9C8-241DD98F772E}" srcOrd="3" destOrd="0" parTransId="{D8C1B687-7B0D-4A44-867E-F773C3A05550}" sibTransId="{1F52D8DF-1B69-4F28-BFE8-EB70AD966C80}"/>
    <dgm:cxn modelId="{6F014927-39B0-4460-A17A-C414ED0758F3}" srcId="{7A00B20C-6F2E-4763-9669-F593FABEEAA0}" destId="{59033305-5551-44FA-9A05-04ACF1296947}" srcOrd="0" destOrd="0" parTransId="{32BFB5E6-53FA-4F66-A7EF-9F215B0AD9F5}" sibTransId="{1AB8822B-27E7-4883-9BB0-3CAB2666E32D}"/>
    <dgm:cxn modelId="{66A04E1E-A90B-4A12-A15C-391F3D603D12}" srcId="{7A00B20C-6F2E-4763-9669-F593FABEEAA0}" destId="{80A79EBA-5185-4CDA-ABCF-2AC6B042BBE8}" srcOrd="4" destOrd="0" parTransId="{092AD765-F329-49AA-A9EC-C675C8C87A28}" sibTransId="{87FA9C24-575A-448C-B24F-00776E09F5D5}"/>
    <dgm:cxn modelId="{FF3BF495-560D-4E0D-BDE8-C79E8F27BCC0}" type="presParOf" srcId="{D6051E94-FFEF-4656-A891-EBD4337B8BBA}" destId="{AFEBF6EA-6932-4F78-B87D-F76F684BA57D}" srcOrd="0" destOrd="0" presId="urn:microsoft.com/office/officeart/2005/8/layout/vList2"/>
    <dgm:cxn modelId="{588ACD8F-F698-4EA2-8045-FC6EF235502A}" type="presParOf" srcId="{D6051E94-FFEF-4656-A891-EBD4337B8BBA}" destId="{693F85D4-42D7-4F1B-ACA6-BB4904D68181}" srcOrd="1" destOrd="0" presId="urn:microsoft.com/office/officeart/2005/8/layout/vList2"/>
    <dgm:cxn modelId="{A51DEB89-E132-4390-9CA1-88BB00367E57}" type="presParOf" srcId="{D6051E94-FFEF-4656-A891-EBD4337B8BBA}" destId="{F2D4D281-3BC0-448F-9C1C-6A711A0CA486}" srcOrd="2" destOrd="0" presId="urn:microsoft.com/office/officeart/2005/8/layout/vList2"/>
    <dgm:cxn modelId="{0E9DECB1-656A-4C65-8C8F-77B7812B25F0}" type="presParOf" srcId="{D6051E94-FFEF-4656-A891-EBD4337B8BBA}" destId="{2C74A6FC-71BC-4541-906F-D589FB35D764}" srcOrd="3" destOrd="0" presId="urn:microsoft.com/office/officeart/2005/8/layout/vList2"/>
    <dgm:cxn modelId="{9A93B209-CD5E-458A-B3FB-FEC4DDE437A7}" type="presParOf" srcId="{D6051E94-FFEF-4656-A891-EBD4337B8BBA}" destId="{2C27C3EF-B00A-455D-8D8B-DCF236AE58EC}" srcOrd="4" destOrd="0" presId="urn:microsoft.com/office/officeart/2005/8/layout/vList2"/>
    <dgm:cxn modelId="{83D569B8-D7F3-4ACA-89B0-53E8767E9675}" type="presParOf" srcId="{D6051E94-FFEF-4656-A891-EBD4337B8BBA}" destId="{B5524CC3-FF02-471D-8F46-F5754A23EF15}" srcOrd="5" destOrd="0" presId="urn:microsoft.com/office/officeart/2005/8/layout/vList2"/>
    <dgm:cxn modelId="{B792BB0C-C191-4D99-92D6-391D8D0A1B84}" type="presParOf" srcId="{D6051E94-FFEF-4656-A891-EBD4337B8BBA}" destId="{A5F1ED90-2F17-4F89-9BED-B369AF450070}" srcOrd="6" destOrd="0" presId="urn:microsoft.com/office/officeart/2005/8/layout/vList2"/>
    <dgm:cxn modelId="{73413354-ED78-46C2-99FE-1500BA47A113}" type="presParOf" srcId="{D6051E94-FFEF-4656-A891-EBD4337B8BBA}" destId="{451DE8BE-EF8D-4C41-9E9A-0C880149C104}" srcOrd="7" destOrd="0" presId="urn:microsoft.com/office/officeart/2005/8/layout/vList2"/>
    <dgm:cxn modelId="{8239C165-EC7E-4F60-82B3-685ACBA5AC6A}" type="presParOf" srcId="{D6051E94-FFEF-4656-A891-EBD4337B8BBA}" destId="{76B64DE6-3AFA-40AF-9DFB-18B0DC1B7493}" srcOrd="8" destOrd="0" presId="urn:microsoft.com/office/officeart/2005/8/layout/vList2"/>
    <dgm:cxn modelId="{2607D076-5CDB-482A-989F-A41A08818E75}" type="presParOf" srcId="{D6051E94-FFEF-4656-A891-EBD4337B8BBA}" destId="{35FC449B-FE83-4697-A135-97A8ABB6919C}" srcOrd="9" destOrd="0" presId="urn:microsoft.com/office/officeart/2005/8/layout/vList2"/>
    <dgm:cxn modelId="{7BB543EC-6145-4D73-8C2F-9916EBA44F6C}" type="presParOf" srcId="{D6051E94-FFEF-4656-A891-EBD4337B8BBA}" destId="{19611437-B3BB-4B20-8A7F-128628F5E4FA}" srcOrd="10" destOrd="0" presId="urn:microsoft.com/office/officeart/2005/8/layout/vList2"/>
    <dgm:cxn modelId="{349B0727-C685-4CCB-8C62-8E2BBCE05527}" type="presParOf" srcId="{D6051E94-FFEF-4656-A891-EBD4337B8BBA}" destId="{24C7AA8D-C0B4-4ADB-8F7F-DA69A9DF2789}" srcOrd="11" destOrd="0" presId="urn:microsoft.com/office/officeart/2005/8/layout/vList2"/>
    <dgm:cxn modelId="{CE19BF11-65DF-4E30-832D-101CF0AB9B30}" type="presParOf" srcId="{D6051E94-FFEF-4656-A891-EBD4337B8BBA}" destId="{B317760F-7878-404E-8D72-7A26A62891D1}" srcOrd="1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D04D37C-41F8-41DF-8F50-BC7D5ADB9AB3}" type="doc">
      <dgm:prSet loTypeId="urn:microsoft.com/office/officeart/2005/8/layout/hProcess9" loCatId="process" qsTypeId="urn:microsoft.com/office/officeart/2005/8/quickstyle/simple1" qsCatId="simple" csTypeId="urn:microsoft.com/office/officeart/2005/8/colors/colorful1" csCatId="colorful" phldr="1"/>
      <dgm:spPr/>
    </dgm:pt>
    <dgm:pt modelId="{CE5AF034-1EC7-44F5-8ACC-18AC88168BB1}">
      <dgm:prSet phldrT="[Text]"/>
      <dgm:spPr>
        <a:ln>
          <a:noFill/>
        </a:ln>
      </dgm:spPr>
      <dgm:t>
        <a:bodyPr/>
        <a:lstStyle/>
        <a:p>
          <a:r>
            <a:rPr lang="en-GB" dirty="0"/>
            <a:t>Identify all the stakeholders</a:t>
          </a:r>
          <a:endParaRPr lang="en-US" dirty="0"/>
        </a:p>
      </dgm:t>
    </dgm:pt>
    <dgm:pt modelId="{E1DC8C14-55DB-482A-B636-6D46022169ED}" type="parTrans" cxnId="{003CD458-8A83-4B68-9010-11FAFB04AEE5}">
      <dgm:prSet/>
      <dgm:spPr/>
      <dgm:t>
        <a:bodyPr/>
        <a:lstStyle/>
        <a:p>
          <a:endParaRPr lang="en-US"/>
        </a:p>
      </dgm:t>
    </dgm:pt>
    <dgm:pt modelId="{A4CFEB8B-A099-4CE1-97FF-5072EB2BC134}" type="sibTrans" cxnId="{003CD458-8A83-4B68-9010-11FAFB04AEE5}">
      <dgm:prSet/>
      <dgm:spPr/>
      <dgm:t>
        <a:bodyPr/>
        <a:lstStyle/>
        <a:p>
          <a:endParaRPr lang="en-US"/>
        </a:p>
      </dgm:t>
    </dgm:pt>
    <dgm:pt modelId="{E654F815-7256-4C6C-9C94-3A40B4999C36}">
      <dgm:prSet phldrT="[Text]"/>
      <dgm:spPr>
        <a:ln>
          <a:noFill/>
        </a:ln>
      </dgm:spPr>
      <dgm:t>
        <a:bodyPr/>
        <a:lstStyle/>
        <a:p>
          <a:r>
            <a:rPr lang="en-GB" dirty="0"/>
            <a:t>Educating stakeholder about Agile</a:t>
          </a:r>
          <a:endParaRPr lang="en-US" dirty="0"/>
        </a:p>
      </dgm:t>
    </dgm:pt>
    <dgm:pt modelId="{C86864EE-1EF0-46CA-9C2F-79EC970FBF1C}" type="parTrans" cxnId="{44650B16-143C-405E-B3C0-B42218EAB128}">
      <dgm:prSet/>
      <dgm:spPr/>
      <dgm:t>
        <a:bodyPr/>
        <a:lstStyle/>
        <a:p>
          <a:endParaRPr lang="en-US"/>
        </a:p>
      </dgm:t>
    </dgm:pt>
    <dgm:pt modelId="{A6FB6AC1-86A5-4C05-A69E-095B6A18AB67}" type="sibTrans" cxnId="{44650B16-143C-405E-B3C0-B42218EAB128}">
      <dgm:prSet/>
      <dgm:spPr/>
      <dgm:t>
        <a:bodyPr/>
        <a:lstStyle/>
        <a:p>
          <a:endParaRPr lang="en-US"/>
        </a:p>
      </dgm:t>
    </dgm:pt>
    <dgm:pt modelId="{5A064ADA-E29A-4405-89B5-9DB3653979D6}">
      <dgm:prSet phldrT="[Text]"/>
      <dgm:spPr>
        <a:ln>
          <a:noFill/>
        </a:ln>
      </dgm:spPr>
      <dgm:t>
        <a:bodyPr/>
        <a:lstStyle/>
        <a:p>
          <a:r>
            <a:rPr lang="en-GB" dirty="0"/>
            <a:t>Keeping stakeholders engaged</a:t>
          </a:r>
          <a:endParaRPr lang="en-US" dirty="0"/>
        </a:p>
      </dgm:t>
    </dgm:pt>
    <dgm:pt modelId="{3B22283B-2700-4A8A-B639-6B681120216B}" type="parTrans" cxnId="{B83CA596-DE35-4638-B47F-E0BE7ACBF170}">
      <dgm:prSet/>
      <dgm:spPr/>
      <dgm:t>
        <a:bodyPr/>
        <a:lstStyle/>
        <a:p>
          <a:endParaRPr lang="en-US"/>
        </a:p>
      </dgm:t>
    </dgm:pt>
    <dgm:pt modelId="{2592E085-55BA-4431-940E-DD6CAD99CBC7}" type="sibTrans" cxnId="{B83CA596-DE35-4638-B47F-E0BE7ACBF170}">
      <dgm:prSet/>
      <dgm:spPr/>
      <dgm:t>
        <a:bodyPr/>
        <a:lstStyle/>
        <a:p>
          <a:endParaRPr lang="en-US"/>
        </a:p>
      </dgm:t>
    </dgm:pt>
    <dgm:pt modelId="{9E5D4E61-06D4-4EE0-9538-D59A4DF9348F}">
      <dgm:prSet phldrT="[Text]"/>
      <dgm:spPr>
        <a:ln>
          <a:noFill/>
        </a:ln>
      </dgm:spPr>
      <dgm:t>
        <a:bodyPr/>
        <a:lstStyle/>
        <a:p>
          <a:r>
            <a:rPr lang="en-GB" dirty="0"/>
            <a:t>Incorporating stakeholder value</a:t>
          </a:r>
          <a:endParaRPr lang="en-US" dirty="0"/>
        </a:p>
      </dgm:t>
    </dgm:pt>
    <dgm:pt modelId="{48656C55-3C34-4915-9067-82CDB3BA91F0}" type="parTrans" cxnId="{9F72F474-25C1-4F5E-972A-DEFFF1F38EE9}">
      <dgm:prSet/>
      <dgm:spPr/>
      <dgm:t>
        <a:bodyPr/>
        <a:lstStyle/>
        <a:p>
          <a:endParaRPr lang="en-US"/>
        </a:p>
      </dgm:t>
    </dgm:pt>
    <dgm:pt modelId="{4E27B6C0-BE50-48BC-8A8F-2C3A1AF767BE}" type="sibTrans" cxnId="{9F72F474-25C1-4F5E-972A-DEFFF1F38EE9}">
      <dgm:prSet/>
      <dgm:spPr/>
      <dgm:t>
        <a:bodyPr/>
        <a:lstStyle/>
        <a:p>
          <a:endParaRPr lang="en-US"/>
        </a:p>
      </dgm:t>
    </dgm:pt>
    <dgm:pt modelId="{8AD3C378-FD94-4DD2-BA0A-1CBEB92E0C11}">
      <dgm:prSet phldrT="[Text]"/>
      <dgm:spPr>
        <a:ln>
          <a:noFill/>
        </a:ln>
      </dgm:spPr>
      <dgm:t>
        <a:bodyPr/>
        <a:lstStyle/>
        <a:p>
          <a:r>
            <a:rPr lang="en-GB" dirty="0"/>
            <a:t>Principles of stakeholder engagement</a:t>
          </a:r>
          <a:endParaRPr lang="en-US" dirty="0"/>
        </a:p>
      </dgm:t>
    </dgm:pt>
    <dgm:pt modelId="{FC573C48-2CFD-4933-9EBD-782A5D8444EC}" type="parTrans" cxnId="{7BF89208-17D9-43EE-965C-1165DC99C6B7}">
      <dgm:prSet/>
      <dgm:spPr/>
      <dgm:t>
        <a:bodyPr/>
        <a:lstStyle/>
        <a:p>
          <a:endParaRPr lang="en-US"/>
        </a:p>
      </dgm:t>
    </dgm:pt>
    <dgm:pt modelId="{00FD2A9C-E308-4F7A-BA7E-FC4C47C0FEC7}" type="sibTrans" cxnId="{7BF89208-17D9-43EE-965C-1165DC99C6B7}">
      <dgm:prSet/>
      <dgm:spPr/>
      <dgm:t>
        <a:bodyPr/>
        <a:lstStyle/>
        <a:p>
          <a:endParaRPr lang="en-US"/>
        </a:p>
      </dgm:t>
    </dgm:pt>
    <dgm:pt modelId="{7AB07311-AAC9-4E47-A49C-98D1297FE712}" type="pres">
      <dgm:prSet presAssocID="{7D04D37C-41F8-41DF-8F50-BC7D5ADB9AB3}" presName="CompostProcess" presStyleCnt="0">
        <dgm:presLayoutVars>
          <dgm:dir/>
          <dgm:resizeHandles val="exact"/>
        </dgm:presLayoutVars>
      </dgm:prSet>
      <dgm:spPr/>
    </dgm:pt>
    <dgm:pt modelId="{445FF04C-A81D-43A8-A643-6FD78413E9A4}" type="pres">
      <dgm:prSet presAssocID="{7D04D37C-41F8-41DF-8F50-BC7D5ADB9AB3}" presName="arrow" presStyleLbl="bgShp" presStyleIdx="0" presStyleCnt="1"/>
      <dgm:spPr/>
    </dgm:pt>
    <dgm:pt modelId="{4C2CB9AA-3BB2-41CA-83EA-A7CBFB7A9EAD}" type="pres">
      <dgm:prSet presAssocID="{7D04D37C-41F8-41DF-8F50-BC7D5ADB9AB3}" presName="linearProcess" presStyleCnt="0"/>
      <dgm:spPr/>
    </dgm:pt>
    <dgm:pt modelId="{4699BCFC-06F6-40C0-B78D-956568ACEA3B}" type="pres">
      <dgm:prSet presAssocID="{CE5AF034-1EC7-44F5-8ACC-18AC88168BB1}" presName="textNode" presStyleLbl="node1" presStyleIdx="0" presStyleCnt="5">
        <dgm:presLayoutVars>
          <dgm:bulletEnabled val="1"/>
        </dgm:presLayoutVars>
      </dgm:prSet>
      <dgm:spPr/>
      <dgm:t>
        <a:bodyPr/>
        <a:lstStyle/>
        <a:p>
          <a:endParaRPr lang="en-US"/>
        </a:p>
      </dgm:t>
    </dgm:pt>
    <dgm:pt modelId="{3B04ADB9-87BE-404D-8BB2-AFE0980F5EF3}" type="pres">
      <dgm:prSet presAssocID="{A4CFEB8B-A099-4CE1-97FF-5072EB2BC134}" presName="sibTrans" presStyleCnt="0"/>
      <dgm:spPr/>
    </dgm:pt>
    <dgm:pt modelId="{544E09B6-3BCE-4D48-969A-BC0E7D2DBA93}" type="pres">
      <dgm:prSet presAssocID="{E654F815-7256-4C6C-9C94-3A40B4999C36}" presName="textNode" presStyleLbl="node1" presStyleIdx="1" presStyleCnt="5">
        <dgm:presLayoutVars>
          <dgm:bulletEnabled val="1"/>
        </dgm:presLayoutVars>
      </dgm:prSet>
      <dgm:spPr/>
      <dgm:t>
        <a:bodyPr/>
        <a:lstStyle/>
        <a:p>
          <a:endParaRPr lang="en-US"/>
        </a:p>
      </dgm:t>
    </dgm:pt>
    <dgm:pt modelId="{86AC6E43-2C73-46EE-BFAE-800EF8B72DD3}" type="pres">
      <dgm:prSet presAssocID="{A6FB6AC1-86A5-4C05-A69E-095B6A18AB67}" presName="sibTrans" presStyleCnt="0"/>
      <dgm:spPr/>
    </dgm:pt>
    <dgm:pt modelId="{1B0815F1-A8FE-4CC5-92C6-6A43F9218D72}" type="pres">
      <dgm:prSet presAssocID="{5A064ADA-E29A-4405-89B5-9DB3653979D6}" presName="textNode" presStyleLbl="node1" presStyleIdx="2" presStyleCnt="5">
        <dgm:presLayoutVars>
          <dgm:bulletEnabled val="1"/>
        </dgm:presLayoutVars>
      </dgm:prSet>
      <dgm:spPr/>
      <dgm:t>
        <a:bodyPr/>
        <a:lstStyle/>
        <a:p>
          <a:endParaRPr lang="en-US"/>
        </a:p>
      </dgm:t>
    </dgm:pt>
    <dgm:pt modelId="{7C0F5FF8-576A-4DE8-9892-B9BDC0C089BE}" type="pres">
      <dgm:prSet presAssocID="{2592E085-55BA-4431-940E-DD6CAD99CBC7}" presName="sibTrans" presStyleCnt="0"/>
      <dgm:spPr/>
    </dgm:pt>
    <dgm:pt modelId="{4FFA2796-A619-407F-8BDE-2ACA4AA86C63}" type="pres">
      <dgm:prSet presAssocID="{9E5D4E61-06D4-4EE0-9538-D59A4DF9348F}" presName="textNode" presStyleLbl="node1" presStyleIdx="3" presStyleCnt="5">
        <dgm:presLayoutVars>
          <dgm:bulletEnabled val="1"/>
        </dgm:presLayoutVars>
      </dgm:prSet>
      <dgm:spPr/>
      <dgm:t>
        <a:bodyPr/>
        <a:lstStyle/>
        <a:p>
          <a:endParaRPr lang="en-US"/>
        </a:p>
      </dgm:t>
    </dgm:pt>
    <dgm:pt modelId="{E8184504-F3B9-46F0-BFCF-3FE0DA0260F1}" type="pres">
      <dgm:prSet presAssocID="{4E27B6C0-BE50-48BC-8A8F-2C3A1AF767BE}" presName="sibTrans" presStyleCnt="0"/>
      <dgm:spPr/>
    </dgm:pt>
    <dgm:pt modelId="{283A7B55-12F4-402F-A6EF-036002DF33EB}" type="pres">
      <dgm:prSet presAssocID="{8AD3C378-FD94-4DD2-BA0A-1CBEB92E0C11}" presName="textNode" presStyleLbl="node1" presStyleIdx="4" presStyleCnt="5">
        <dgm:presLayoutVars>
          <dgm:bulletEnabled val="1"/>
        </dgm:presLayoutVars>
      </dgm:prSet>
      <dgm:spPr/>
      <dgm:t>
        <a:bodyPr/>
        <a:lstStyle/>
        <a:p>
          <a:endParaRPr lang="en-US"/>
        </a:p>
      </dgm:t>
    </dgm:pt>
  </dgm:ptLst>
  <dgm:cxnLst>
    <dgm:cxn modelId="{1903438F-656B-4955-B9B2-0763977DEAC5}" type="presOf" srcId="{E654F815-7256-4C6C-9C94-3A40B4999C36}" destId="{544E09B6-3BCE-4D48-969A-BC0E7D2DBA93}" srcOrd="0" destOrd="0" presId="urn:microsoft.com/office/officeart/2005/8/layout/hProcess9"/>
    <dgm:cxn modelId="{41336A77-344C-4B34-A520-28A6275C3E2B}" type="presOf" srcId="{CE5AF034-1EC7-44F5-8ACC-18AC88168BB1}" destId="{4699BCFC-06F6-40C0-B78D-956568ACEA3B}" srcOrd="0" destOrd="0" presId="urn:microsoft.com/office/officeart/2005/8/layout/hProcess9"/>
    <dgm:cxn modelId="{42DD6CFA-29A5-4561-ABF5-25716D3263D4}" type="presOf" srcId="{7D04D37C-41F8-41DF-8F50-BC7D5ADB9AB3}" destId="{7AB07311-AAC9-4E47-A49C-98D1297FE712}" srcOrd="0" destOrd="0" presId="urn:microsoft.com/office/officeart/2005/8/layout/hProcess9"/>
    <dgm:cxn modelId="{003CD458-8A83-4B68-9010-11FAFB04AEE5}" srcId="{7D04D37C-41F8-41DF-8F50-BC7D5ADB9AB3}" destId="{CE5AF034-1EC7-44F5-8ACC-18AC88168BB1}" srcOrd="0" destOrd="0" parTransId="{E1DC8C14-55DB-482A-B636-6D46022169ED}" sibTransId="{A4CFEB8B-A099-4CE1-97FF-5072EB2BC134}"/>
    <dgm:cxn modelId="{7BF89208-17D9-43EE-965C-1165DC99C6B7}" srcId="{7D04D37C-41F8-41DF-8F50-BC7D5ADB9AB3}" destId="{8AD3C378-FD94-4DD2-BA0A-1CBEB92E0C11}" srcOrd="4" destOrd="0" parTransId="{FC573C48-2CFD-4933-9EBD-782A5D8444EC}" sibTransId="{00FD2A9C-E308-4F7A-BA7E-FC4C47C0FEC7}"/>
    <dgm:cxn modelId="{44650B16-143C-405E-B3C0-B42218EAB128}" srcId="{7D04D37C-41F8-41DF-8F50-BC7D5ADB9AB3}" destId="{E654F815-7256-4C6C-9C94-3A40B4999C36}" srcOrd="1" destOrd="0" parTransId="{C86864EE-1EF0-46CA-9C2F-79EC970FBF1C}" sibTransId="{A6FB6AC1-86A5-4C05-A69E-095B6A18AB67}"/>
    <dgm:cxn modelId="{B83CA596-DE35-4638-B47F-E0BE7ACBF170}" srcId="{7D04D37C-41F8-41DF-8F50-BC7D5ADB9AB3}" destId="{5A064ADA-E29A-4405-89B5-9DB3653979D6}" srcOrd="2" destOrd="0" parTransId="{3B22283B-2700-4A8A-B639-6B681120216B}" sibTransId="{2592E085-55BA-4431-940E-DD6CAD99CBC7}"/>
    <dgm:cxn modelId="{1D8E24F7-23E5-45A2-8E92-6DAE60D69BDE}" type="presOf" srcId="{9E5D4E61-06D4-4EE0-9538-D59A4DF9348F}" destId="{4FFA2796-A619-407F-8BDE-2ACA4AA86C63}" srcOrd="0" destOrd="0" presId="urn:microsoft.com/office/officeart/2005/8/layout/hProcess9"/>
    <dgm:cxn modelId="{00B90B02-25CF-44F6-94F9-231D5FFA2CEE}" type="presOf" srcId="{5A064ADA-E29A-4405-89B5-9DB3653979D6}" destId="{1B0815F1-A8FE-4CC5-92C6-6A43F9218D72}" srcOrd="0" destOrd="0" presId="urn:microsoft.com/office/officeart/2005/8/layout/hProcess9"/>
    <dgm:cxn modelId="{A95A4E75-C147-426A-831C-21709F1BF0BF}" type="presOf" srcId="{8AD3C378-FD94-4DD2-BA0A-1CBEB92E0C11}" destId="{283A7B55-12F4-402F-A6EF-036002DF33EB}" srcOrd="0" destOrd="0" presId="urn:microsoft.com/office/officeart/2005/8/layout/hProcess9"/>
    <dgm:cxn modelId="{9F72F474-25C1-4F5E-972A-DEFFF1F38EE9}" srcId="{7D04D37C-41F8-41DF-8F50-BC7D5ADB9AB3}" destId="{9E5D4E61-06D4-4EE0-9538-D59A4DF9348F}" srcOrd="3" destOrd="0" parTransId="{48656C55-3C34-4915-9067-82CDB3BA91F0}" sibTransId="{4E27B6C0-BE50-48BC-8A8F-2C3A1AF767BE}"/>
    <dgm:cxn modelId="{C36993D7-446E-4EC3-9660-46AE81228F9D}" type="presParOf" srcId="{7AB07311-AAC9-4E47-A49C-98D1297FE712}" destId="{445FF04C-A81D-43A8-A643-6FD78413E9A4}" srcOrd="0" destOrd="0" presId="urn:microsoft.com/office/officeart/2005/8/layout/hProcess9"/>
    <dgm:cxn modelId="{CA0E7101-46FB-43E7-BDB0-B59700D6DD8C}" type="presParOf" srcId="{7AB07311-AAC9-4E47-A49C-98D1297FE712}" destId="{4C2CB9AA-3BB2-41CA-83EA-A7CBFB7A9EAD}" srcOrd="1" destOrd="0" presId="urn:microsoft.com/office/officeart/2005/8/layout/hProcess9"/>
    <dgm:cxn modelId="{055715D2-6F99-47C6-A60A-4D0A94C00A66}" type="presParOf" srcId="{4C2CB9AA-3BB2-41CA-83EA-A7CBFB7A9EAD}" destId="{4699BCFC-06F6-40C0-B78D-956568ACEA3B}" srcOrd="0" destOrd="0" presId="urn:microsoft.com/office/officeart/2005/8/layout/hProcess9"/>
    <dgm:cxn modelId="{55B0F7F4-1B44-4331-89B4-7982CA173D36}" type="presParOf" srcId="{4C2CB9AA-3BB2-41CA-83EA-A7CBFB7A9EAD}" destId="{3B04ADB9-87BE-404D-8BB2-AFE0980F5EF3}" srcOrd="1" destOrd="0" presId="urn:microsoft.com/office/officeart/2005/8/layout/hProcess9"/>
    <dgm:cxn modelId="{1CE2E573-7437-42FD-B02A-0DD1204D5D24}" type="presParOf" srcId="{4C2CB9AA-3BB2-41CA-83EA-A7CBFB7A9EAD}" destId="{544E09B6-3BCE-4D48-969A-BC0E7D2DBA93}" srcOrd="2" destOrd="0" presId="urn:microsoft.com/office/officeart/2005/8/layout/hProcess9"/>
    <dgm:cxn modelId="{0C348194-9DB8-4214-B641-DDCAB71A26D2}" type="presParOf" srcId="{4C2CB9AA-3BB2-41CA-83EA-A7CBFB7A9EAD}" destId="{86AC6E43-2C73-46EE-BFAE-800EF8B72DD3}" srcOrd="3" destOrd="0" presId="urn:microsoft.com/office/officeart/2005/8/layout/hProcess9"/>
    <dgm:cxn modelId="{CE8E0F79-7CDA-400A-9970-9819AD8408AC}" type="presParOf" srcId="{4C2CB9AA-3BB2-41CA-83EA-A7CBFB7A9EAD}" destId="{1B0815F1-A8FE-4CC5-92C6-6A43F9218D72}" srcOrd="4" destOrd="0" presId="urn:microsoft.com/office/officeart/2005/8/layout/hProcess9"/>
    <dgm:cxn modelId="{3E317837-B020-40DF-BF72-99911F2C311D}" type="presParOf" srcId="{4C2CB9AA-3BB2-41CA-83EA-A7CBFB7A9EAD}" destId="{7C0F5FF8-576A-4DE8-9892-B9BDC0C089BE}" srcOrd="5" destOrd="0" presId="urn:microsoft.com/office/officeart/2005/8/layout/hProcess9"/>
    <dgm:cxn modelId="{73666470-B805-468A-894F-D7F07BEE063C}" type="presParOf" srcId="{4C2CB9AA-3BB2-41CA-83EA-A7CBFB7A9EAD}" destId="{4FFA2796-A619-407F-8BDE-2ACA4AA86C63}" srcOrd="6" destOrd="0" presId="urn:microsoft.com/office/officeart/2005/8/layout/hProcess9"/>
    <dgm:cxn modelId="{C2D9742E-6142-4A92-890D-80ADB53F638D}" type="presParOf" srcId="{4C2CB9AA-3BB2-41CA-83EA-A7CBFB7A9EAD}" destId="{E8184504-F3B9-46F0-BFCF-3FE0DA0260F1}" srcOrd="7" destOrd="0" presId="urn:microsoft.com/office/officeart/2005/8/layout/hProcess9"/>
    <dgm:cxn modelId="{EF8AC456-15E3-4F6B-883B-C731F0DD4115}" type="presParOf" srcId="{4C2CB9AA-3BB2-41CA-83EA-A7CBFB7A9EAD}" destId="{283A7B55-12F4-402F-A6EF-036002DF33EB}"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4CC11A-3159-4284-A0B6-ED6F59E6CE1C}" type="datetimeFigureOut">
              <a:rPr lang="en-US" smtClean="0"/>
              <a:t>10/4/2023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499969F-DF0F-4147-93E2-3549A6B78CC6}" type="slidenum">
              <a:rPr lang="en-US" smtClean="0"/>
              <a:t>‹#›</a:t>
            </a:fld>
            <a:endParaRPr lang="en-US"/>
          </a:p>
        </p:txBody>
      </p:sp>
    </p:spTree>
    <p:extLst>
      <p:ext uri="{BB962C8B-B14F-4D97-AF65-F5344CB8AC3E}">
        <p14:creationId xmlns:p14="http://schemas.microsoft.com/office/powerpoint/2010/main" val="30083476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png>
</file>

<file path=ppt/media/image22.png>
</file>

<file path=ppt/media/image23.jpeg>
</file>

<file path=ppt/media/image24.jpeg>
</file>

<file path=ppt/media/image25.jpg>
</file>

<file path=ppt/media/image26.jpg>
</file>

<file path=ppt/media/image27.jpeg>
</file>

<file path=ppt/media/image28.jpeg>
</file>

<file path=ppt/media/image29.png>
</file>

<file path=ppt/media/image3.png>
</file>

<file path=ppt/media/image30.png>
</file>

<file path=ppt/media/image31.png>
</file>

<file path=ppt/media/image32.png>
</file>

<file path=ppt/media/image33.png>
</file>

<file path=ppt/media/image34.jpeg>
</file>

<file path=ppt/media/image35.jpg>
</file>

<file path=ppt/media/image36.jpeg>
</file>

<file path=ppt/media/image37.png>
</file>

<file path=ppt/media/image38.jpg>
</file>

<file path=ppt/media/image39.jpeg>
</file>

<file path=ppt/media/image4.png>
</file>

<file path=ppt/media/image40.jpg>
</file>

<file path=ppt/media/image41.jpg>
</file>

<file path=ppt/media/image42.png>
</file>

<file path=ppt/media/image43.png>
</file>

<file path=ppt/media/image45.jpeg>
</file>

<file path=ppt/media/image5.jpg>
</file>

<file path=ppt/media/image51.png>
</file>

<file path=ppt/media/image52.jpeg>
</file>

<file path=ppt/media/image53.jpeg>
</file>

<file path=ppt/media/image6.png>
</file>

<file path=ppt/media/image63.png>
</file>

<file path=ppt/media/image68.jpeg>
</file>

<file path=ppt/media/image7.png>
</file>

<file path=ppt/media/image79.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EF7306-35A7-46BC-B11B-6C6C01EC5013}" type="datetimeFigureOut">
              <a:rPr lang="en-US" smtClean="0"/>
              <a:t>10/4/2023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31839C-6EBD-4DAC-BE19-5B83BF46A57D}" type="slidenum">
              <a:rPr lang="en-US" smtClean="0"/>
              <a:t>‹#›</a:t>
            </a:fld>
            <a:endParaRPr lang="en-US"/>
          </a:p>
        </p:txBody>
      </p:sp>
    </p:spTree>
    <p:extLst>
      <p:ext uri="{BB962C8B-B14F-4D97-AF65-F5344CB8AC3E}">
        <p14:creationId xmlns:p14="http://schemas.microsoft.com/office/powerpoint/2010/main" val="2593839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31839C-6EBD-4DAC-BE19-5B83BF46A57D}" type="slidenum">
              <a:rPr lang="en-US" smtClean="0"/>
              <a:t>1</a:t>
            </a:fld>
            <a:endParaRPr lang="en-US" dirty="0"/>
          </a:p>
        </p:txBody>
      </p:sp>
    </p:spTree>
    <p:extLst>
      <p:ext uri="{BB962C8B-B14F-4D97-AF65-F5344CB8AC3E}">
        <p14:creationId xmlns:p14="http://schemas.microsoft.com/office/powerpoint/2010/main" val="5451046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31839C-6EBD-4DAC-BE19-5B83BF46A57D}" type="slidenum">
              <a:rPr lang="en-US" smtClean="0"/>
              <a:t>3</a:t>
            </a:fld>
            <a:endParaRPr lang="en-US" dirty="0"/>
          </a:p>
        </p:txBody>
      </p:sp>
    </p:spTree>
    <p:extLst>
      <p:ext uri="{BB962C8B-B14F-4D97-AF65-F5344CB8AC3E}">
        <p14:creationId xmlns:p14="http://schemas.microsoft.com/office/powerpoint/2010/main" val="4280268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31839C-6EBD-4DAC-BE19-5B83BF46A57D}" type="slidenum">
              <a:rPr lang="en-US" smtClean="0"/>
              <a:t>39</a:t>
            </a:fld>
            <a:endParaRPr lang="en-US" dirty="0"/>
          </a:p>
        </p:txBody>
      </p:sp>
    </p:spTree>
    <p:extLst>
      <p:ext uri="{BB962C8B-B14F-4D97-AF65-F5344CB8AC3E}">
        <p14:creationId xmlns:p14="http://schemas.microsoft.com/office/powerpoint/2010/main" val="3293085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reason projects are undertaken is to generate business value, be it to produce a benefit or improve a service. Even safety and regulatory compliance projects can be expressed in terms of business value by considering the business risk and the impact of not undertaking them. So if delivering value is the reason for doing projects, then value-driven delivery must be our focus throughout the project.</a:t>
            </a:r>
            <a:endParaRPr lang="en-US" dirty="0"/>
          </a:p>
        </p:txBody>
      </p:sp>
      <p:sp>
        <p:nvSpPr>
          <p:cNvPr id="4" name="Slide Number Placeholder 3"/>
          <p:cNvSpPr>
            <a:spLocks noGrp="1"/>
          </p:cNvSpPr>
          <p:nvPr>
            <p:ph type="sldNum" sz="quarter" idx="5"/>
          </p:nvPr>
        </p:nvSpPr>
        <p:spPr/>
        <p:txBody>
          <a:bodyPr/>
          <a:lstStyle/>
          <a:p>
            <a:fld id="{C031839C-6EBD-4DAC-BE19-5B83BF46A57D}" type="slidenum">
              <a:rPr lang="en-US" smtClean="0"/>
              <a:t>44</a:t>
            </a:fld>
            <a:endParaRPr lang="en-US"/>
          </a:p>
        </p:txBody>
      </p:sp>
    </p:spTree>
    <p:extLst>
      <p:ext uri="{BB962C8B-B14F-4D97-AF65-F5344CB8AC3E}">
        <p14:creationId xmlns:p14="http://schemas.microsoft.com/office/powerpoint/2010/main" val="10468620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t>
            </a:r>
            <a:r>
              <a:rPr lang="en-US" b="1" dirty="0"/>
              <a:t>X</a:t>
            </a:r>
            <a:r>
              <a:rPr lang="en-US" dirty="0"/>
              <a:t>O</a:t>
            </a:r>
          </a:p>
        </p:txBody>
      </p:sp>
      <p:sp>
        <p:nvSpPr>
          <p:cNvPr id="4" name="Slide Number Placeholder 3"/>
          <p:cNvSpPr>
            <a:spLocks noGrp="1"/>
          </p:cNvSpPr>
          <p:nvPr>
            <p:ph type="sldNum" sz="quarter" idx="5"/>
          </p:nvPr>
        </p:nvSpPr>
        <p:spPr/>
        <p:txBody>
          <a:bodyPr/>
          <a:lstStyle/>
          <a:p>
            <a:fld id="{C031839C-6EBD-4DAC-BE19-5B83BF46A57D}" type="slidenum">
              <a:rPr lang="en-US" smtClean="0"/>
              <a:t>45</a:t>
            </a:fld>
            <a:endParaRPr lang="en-US"/>
          </a:p>
        </p:txBody>
      </p:sp>
    </p:spTree>
    <p:extLst>
      <p:ext uri="{BB962C8B-B14F-4D97-AF65-F5344CB8AC3E}">
        <p14:creationId xmlns:p14="http://schemas.microsoft.com/office/powerpoint/2010/main" val="3625661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Simple Schemes: </a:t>
            </a:r>
            <a:r>
              <a:rPr lang="en-GB" dirty="0" err="1"/>
              <a:t>Pri</a:t>
            </a:r>
            <a:r>
              <a:rPr lang="en-GB" dirty="0"/>
              <a:t> 1, </a:t>
            </a:r>
            <a:r>
              <a:rPr lang="en-GB" dirty="0" err="1"/>
              <a:t>Pri</a:t>
            </a:r>
            <a:r>
              <a:rPr lang="en-GB" dirty="0"/>
              <a:t> 2, </a:t>
            </a:r>
            <a:r>
              <a:rPr lang="en-GB" dirty="0" err="1"/>
              <a:t>Pri</a:t>
            </a:r>
            <a:r>
              <a:rPr lang="en-GB" dirty="0"/>
              <a:t> 3,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Monopoly Money</a:t>
            </a:r>
            <a:r>
              <a:rPr lang="en-US" dirty="0"/>
              <a:t>: the amount of project budget &amp; ask them to distribute those funds among important requirements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031839C-6EBD-4DAC-BE19-5B83BF46A57D}" type="slidenum">
              <a:rPr lang="en-US" smtClean="0"/>
              <a:t>55</a:t>
            </a:fld>
            <a:endParaRPr lang="en-US"/>
          </a:p>
        </p:txBody>
      </p:sp>
    </p:spTree>
    <p:extLst>
      <p:ext uri="{BB962C8B-B14F-4D97-AF65-F5344CB8AC3E}">
        <p14:creationId xmlns:p14="http://schemas.microsoft.com/office/powerpoint/2010/main" val="3965332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C031839C-6EBD-4DAC-BE19-5B83BF46A57D}" type="slidenum">
              <a:rPr lang="en-US" smtClean="0"/>
              <a:t>57</a:t>
            </a:fld>
            <a:endParaRPr lang="en-US"/>
          </a:p>
        </p:txBody>
      </p:sp>
    </p:spTree>
    <p:extLst>
      <p:ext uri="{BB962C8B-B14F-4D97-AF65-F5344CB8AC3E}">
        <p14:creationId xmlns:p14="http://schemas.microsoft.com/office/powerpoint/2010/main" val="1290442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31839C-6EBD-4DAC-BE19-5B83BF46A57D}" type="slidenum">
              <a:rPr lang="en-US" smtClean="0"/>
              <a:t>74</a:t>
            </a:fld>
            <a:endParaRPr lang="en-US" dirty="0"/>
          </a:p>
        </p:txBody>
      </p:sp>
    </p:spTree>
    <p:extLst>
      <p:ext uri="{BB962C8B-B14F-4D97-AF65-F5344CB8AC3E}">
        <p14:creationId xmlns:p14="http://schemas.microsoft.com/office/powerpoint/2010/main" val="20934419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diagram helps confirm that everyone has the same understanding of the product</a:t>
            </a:r>
            <a:endParaRPr lang="en-US" dirty="0"/>
          </a:p>
          <a:p>
            <a:endParaRPr lang="en-US" dirty="0"/>
          </a:p>
        </p:txBody>
      </p:sp>
      <p:sp>
        <p:nvSpPr>
          <p:cNvPr id="4" name="Slide Number Placeholder 3"/>
          <p:cNvSpPr>
            <a:spLocks noGrp="1"/>
          </p:cNvSpPr>
          <p:nvPr>
            <p:ph type="sldNum" sz="quarter" idx="5"/>
          </p:nvPr>
        </p:nvSpPr>
        <p:spPr/>
        <p:txBody>
          <a:bodyPr/>
          <a:lstStyle/>
          <a:p>
            <a:fld id="{C031839C-6EBD-4DAC-BE19-5B83BF46A57D}" type="slidenum">
              <a:rPr lang="en-US" smtClean="0"/>
              <a:t>96</a:t>
            </a:fld>
            <a:endParaRPr lang="en-US"/>
          </a:p>
        </p:txBody>
      </p:sp>
    </p:spTree>
    <p:extLst>
      <p:ext uri="{BB962C8B-B14F-4D97-AF65-F5344CB8AC3E}">
        <p14:creationId xmlns:p14="http://schemas.microsoft.com/office/powerpoint/2010/main" val="22221580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rgbClr val="0E69AF"/>
        </a:solidFill>
        <a:effectLst/>
      </p:bgPr>
    </p:bg>
    <p:spTree>
      <p:nvGrpSpPr>
        <p:cNvPr id="1" name=""/>
        <p:cNvGrpSpPr/>
        <p:nvPr/>
      </p:nvGrpSpPr>
      <p:grpSpPr>
        <a:xfrm>
          <a:off x="0" y="0"/>
          <a:ext cx="0" cy="0"/>
          <a:chOff x="0" y="0"/>
          <a:chExt cx="0" cy="0"/>
        </a:xfrm>
      </p:grpSpPr>
      <p:grpSp>
        <p:nvGrpSpPr>
          <p:cNvPr id="17" name="Group 16"/>
          <p:cNvGrpSpPr/>
          <p:nvPr/>
        </p:nvGrpSpPr>
        <p:grpSpPr>
          <a:xfrm>
            <a:off x="-1206810" y="3465371"/>
            <a:ext cx="7946636" cy="4498389"/>
            <a:chOff x="-947324" y="3535924"/>
            <a:chExt cx="6210172" cy="3515418"/>
          </a:xfrm>
        </p:grpSpPr>
        <p:sp>
          <p:nvSpPr>
            <p:cNvPr id="18" name="Isosceles Triangle 12"/>
            <p:cNvSpPr/>
            <p:nvPr/>
          </p:nvSpPr>
          <p:spPr>
            <a:xfrm rot="1805607" flipV="1">
              <a:off x="-947324" y="3535924"/>
              <a:ext cx="3299160" cy="2852156"/>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52615"/>
                <a:gd name="connsiteY0" fmla="*/ 2852155 h 2913062"/>
                <a:gd name="connsiteX1" fmla="*/ 1658486 w 3352615"/>
                <a:gd name="connsiteY1" fmla="*/ 0 h 2913062"/>
                <a:gd name="connsiteX2" fmla="*/ 3352615 w 3352615"/>
                <a:gd name="connsiteY2" fmla="*/ 2913062 h 2913062"/>
                <a:gd name="connsiteX3" fmla="*/ 0 w 3352615"/>
                <a:gd name="connsiteY3" fmla="*/ 2852155 h 2913062"/>
                <a:gd name="connsiteX0" fmla="*/ 0 w 3299158"/>
                <a:gd name="connsiteY0" fmla="*/ 2852155 h 2852155"/>
                <a:gd name="connsiteX1" fmla="*/ 1658486 w 3299158"/>
                <a:gd name="connsiteY1" fmla="*/ 0 h 2852155"/>
                <a:gd name="connsiteX2" fmla="*/ 3299158 w 3299158"/>
                <a:gd name="connsiteY2" fmla="*/ 2831809 h 2852155"/>
                <a:gd name="connsiteX3" fmla="*/ 0 w 3299158"/>
                <a:gd name="connsiteY3" fmla="*/ 2852155 h 2852155"/>
              </a:gdLst>
              <a:ahLst/>
              <a:cxnLst>
                <a:cxn ang="0">
                  <a:pos x="connsiteX0" y="connsiteY0"/>
                </a:cxn>
                <a:cxn ang="0">
                  <a:pos x="connsiteX1" y="connsiteY1"/>
                </a:cxn>
                <a:cxn ang="0">
                  <a:pos x="connsiteX2" y="connsiteY2"/>
                </a:cxn>
                <a:cxn ang="0">
                  <a:pos x="connsiteX3" y="connsiteY3"/>
                </a:cxn>
              </a:cxnLst>
              <a:rect l="l" t="t" r="r" b="b"/>
              <a:pathLst>
                <a:path w="3299158" h="2852155">
                  <a:moveTo>
                    <a:pt x="0" y="2852155"/>
                  </a:moveTo>
                  <a:lnTo>
                    <a:pt x="1658486" y="0"/>
                  </a:lnTo>
                  <a:lnTo>
                    <a:pt x="3299158" y="2831809"/>
                  </a:lnTo>
                  <a:lnTo>
                    <a:pt x="0" y="2852155"/>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2"/>
            <p:cNvSpPr/>
            <p:nvPr/>
          </p:nvSpPr>
          <p:spPr>
            <a:xfrm rot="8980186" flipH="1" flipV="1">
              <a:off x="2675001" y="4134702"/>
              <a:ext cx="2587847" cy="2916640"/>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2499565"/>
                <a:gd name="connsiteY0" fmla="*/ 1376940 h 2913062"/>
                <a:gd name="connsiteX1" fmla="*/ 805436 w 2499565"/>
                <a:gd name="connsiteY1" fmla="*/ 0 h 2913062"/>
                <a:gd name="connsiteX2" fmla="*/ 2499565 w 2499565"/>
                <a:gd name="connsiteY2" fmla="*/ 2913062 h 2913062"/>
                <a:gd name="connsiteX3" fmla="*/ 0 w 2499565"/>
                <a:gd name="connsiteY3" fmla="*/ 1376940 h 2913062"/>
                <a:gd name="connsiteX0" fmla="*/ 0 w 2509434"/>
                <a:gd name="connsiteY0" fmla="*/ 1376940 h 2847255"/>
                <a:gd name="connsiteX1" fmla="*/ 805436 w 2509434"/>
                <a:gd name="connsiteY1" fmla="*/ 0 h 2847255"/>
                <a:gd name="connsiteX2" fmla="*/ 2509434 w 2509434"/>
                <a:gd name="connsiteY2" fmla="*/ 2847255 h 2847255"/>
                <a:gd name="connsiteX3" fmla="*/ 0 w 2509434"/>
                <a:gd name="connsiteY3" fmla="*/ 1376940 h 2847255"/>
              </a:gdLst>
              <a:ahLst/>
              <a:cxnLst>
                <a:cxn ang="0">
                  <a:pos x="connsiteX0" y="connsiteY0"/>
                </a:cxn>
                <a:cxn ang="0">
                  <a:pos x="connsiteX1" y="connsiteY1"/>
                </a:cxn>
                <a:cxn ang="0">
                  <a:pos x="connsiteX2" y="connsiteY2"/>
                </a:cxn>
                <a:cxn ang="0">
                  <a:pos x="connsiteX3" y="connsiteY3"/>
                </a:cxn>
              </a:cxnLst>
              <a:rect l="l" t="t" r="r" b="b"/>
              <a:pathLst>
                <a:path w="2509434" h="2847255">
                  <a:moveTo>
                    <a:pt x="0" y="1376940"/>
                  </a:moveTo>
                  <a:lnTo>
                    <a:pt x="805436" y="0"/>
                  </a:lnTo>
                  <a:lnTo>
                    <a:pt x="2509434" y="2847255"/>
                  </a:lnTo>
                  <a:lnTo>
                    <a:pt x="0" y="1376940"/>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2"/>
            <p:cNvSpPr/>
            <p:nvPr/>
          </p:nvSpPr>
          <p:spPr>
            <a:xfrm rot="9040758">
              <a:off x="120627" y="5280806"/>
              <a:ext cx="3276125" cy="1408312"/>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88250"/>
                <a:gd name="connsiteY0" fmla="*/ 1952875 h 2018976"/>
                <a:gd name="connsiteX1" fmla="*/ 1142393 w 3388250"/>
                <a:gd name="connsiteY1" fmla="*/ 0 h 2018976"/>
                <a:gd name="connsiteX2" fmla="*/ 3388250 w 3388250"/>
                <a:gd name="connsiteY2" fmla="*/ 2018976 h 2018976"/>
                <a:gd name="connsiteX3" fmla="*/ 0 w 3388250"/>
                <a:gd name="connsiteY3" fmla="*/ 1952875 h 2018976"/>
                <a:gd name="connsiteX0" fmla="*/ 0 w 3297704"/>
                <a:gd name="connsiteY0" fmla="*/ 1952875 h 1952875"/>
                <a:gd name="connsiteX1" fmla="*/ 1142393 w 3297704"/>
                <a:gd name="connsiteY1" fmla="*/ 0 h 1952875"/>
                <a:gd name="connsiteX2" fmla="*/ 3297704 w 3297704"/>
                <a:gd name="connsiteY2" fmla="*/ 1880104 h 1952875"/>
                <a:gd name="connsiteX3" fmla="*/ 0 w 3297704"/>
                <a:gd name="connsiteY3" fmla="*/ 1952875 h 1952875"/>
                <a:gd name="connsiteX0" fmla="*/ 0 w 3271947"/>
                <a:gd name="connsiteY0" fmla="*/ 1952875 h 1952875"/>
                <a:gd name="connsiteX1" fmla="*/ 1142393 w 3271947"/>
                <a:gd name="connsiteY1" fmla="*/ 0 h 1952875"/>
                <a:gd name="connsiteX2" fmla="*/ 3271947 w 3271947"/>
                <a:gd name="connsiteY2" fmla="*/ 1850718 h 1952875"/>
                <a:gd name="connsiteX3" fmla="*/ 0 w 3271947"/>
                <a:gd name="connsiteY3" fmla="*/ 1952875 h 1952875"/>
                <a:gd name="connsiteX0" fmla="*/ 0 w 3280798"/>
                <a:gd name="connsiteY0" fmla="*/ 1952875 h 1952875"/>
                <a:gd name="connsiteX1" fmla="*/ 1142393 w 3280798"/>
                <a:gd name="connsiteY1" fmla="*/ 0 h 1952875"/>
                <a:gd name="connsiteX2" fmla="*/ 3280798 w 3280798"/>
                <a:gd name="connsiteY2" fmla="*/ 1884528 h 1952875"/>
                <a:gd name="connsiteX3" fmla="*/ 0 w 3280798"/>
                <a:gd name="connsiteY3" fmla="*/ 1952875 h 1952875"/>
                <a:gd name="connsiteX0" fmla="*/ 0 w 3280798"/>
                <a:gd name="connsiteY0" fmla="*/ 1301727 h 1301727"/>
                <a:gd name="connsiteX1" fmla="*/ 762504 w 3280798"/>
                <a:gd name="connsiteY1" fmla="*/ 0 h 1301727"/>
                <a:gd name="connsiteX2" fmla="*/ 3280798 w 3280798"/>
                <a:gd name="connsiteY2" fmla="*/ 1233380 h 1301727"/>
                <a:gd name="connsiteX3" fmla="*/ 0 w 3280798"/>
                <a:gd name="connsiteY3" fmla="*/ 1301727 h 1301727"/>
                <a:gd name="connsiteX0" fmla="*/ 0 w 2306140"/>
                <a:gd name="connsiteY0" fmla="*/ 1301727 h 1301727"/>
                <a:gd name="connsiteX1" fmla="*/ 762504 w 2306140"/>
                <a:gd name="connsiteY1" fmla="*/ 0 h 1301727"/>
                <a:gd name="connsiteX2" fmla="*/ 2306140 w 2306140"/>
                <a:gd name="connsiteY2" fmla="*/ 1252858 h 1301727"/>
                <a:gd name="connsiteX3" fmla="*/ 0 w 2306140"/>
                <a:gd name="connsiteY3" fmla="*/ 1301727 h 1301727"/>
                <a:gd name="connsiteX0" fmla="*/ 0 w 2306140"/>
                <a:gd name="connsiteY0" fmla="*/ 1301727 h 1301727"/>
                <a:gd name="connsiteX1" fmla="*/ 762504 w 2306140"/>
                <a:gd name="connsiteY1" fmla="*/ 0 h 1301727"/>
                <a:gd name="connsiteX2" fmla="*/ 1666228 w 2306140"/>
                <a:gd name="connsiteY2" fmla="*/ 731193 h 1301727"/>
                <a:gd name="connsiteX3" fmla="*/ 2306140 w 2306140"/>
                <a:gd name="connsiteY3" fmla="*/ 1252858 h 1301727"/>
                <a:gd name="connsiteX4" fmla="*/ 0 w 2306140"/>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306140 w 2446516"/>
                <a:gd name="connsiteY3" fmla="*/ 1252858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89315 w 2446516"/>
                <a:gd name="connsiteY3" fmla="*/ 1257581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77787 w 2446516"/>
                <a:gd name="connsiteY3" fmla="*/ 1260816 h 1301727"/>
                <a:gd name="connsiteX4" fmla="*/ 0 w 2446516"/>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7787 w 2439135"/>
                <a:gd name="connsiteY3" fmla="*/ 1260816 h 1301727"/>
                <a:gd name="connsiteX4" fmla="*/ 0 w 2439135"/>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0406 w 2439135"/>
                <a:gd name="connsiteY3" fmla="*/ 1256671 h 1301727"/>
                <a:gd name="connsiteX4" fmla="*/ 0 w 2439135"/>
                <a:gd name="connsiteY4" fmla="*/ 1301727 h 130172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0 w 2420225"/>
                <a:gd name="connsiteY3" fmla="*/ 1302637 h 1302637"/>
                <a:gd name="connsiteX0" fmla="*/ 0 w 3030295"/>
                <a:gd name="connsiteY0" fmla="*/ 1302637 h 1302637"/>
                <a:gd name="connsiteX1" fmla="*/ 743594 w 3030295"/>
                <a:gd name="connsiteY1" fmla="*/ 0 h 1302637"/>
                <a:gd name="connsiteX2" fmla="*/ 3030295 w 3030295"/>
                <a:gd name="connsiteY2" fmla="*/ 1281166 h 1302637"/>
                <a:gd name="connsiteX3" fmla="*/ 0 w 3030295"/>
                <a:gd name="connsiteY3" fmla="*/ 1302637 h 1302637"/>
              </a:gdLst>
              <a:ahLst/>
              <a:cxnLst>
                <a:cxn ang="0">
                  <a:pos x="connsiteX0" y="connsiteY0"/>
                </a:cxn>
                <a:cxn ang="0">
                  <a:pos x="connsiteX1" y="connsiteY1"/>
                </a:cxn>
                <a:cxn ang="0">
                  <a:pos x="connsiteX2" y="connsiteY2"/>
                </a:cxn>
                <a:cxn ang="0">
                  <a:pos x="connsiteX3" y="connsiteY3"/>
                </a:cxn>
              </a:cxnLst>
              <a:rect l="l" t="t" r="r" b="b"/>
              <a:pathLst>
                <a:path w="3030295" h="1302637">
                  <a:moveTo>
                    <a:pt x="0" y="1302637"/>
                  </a:moveTo>
                  <a:lnTo>
                    <a:pt x="743594" y="0"/>
                  </a:lnTo>
                  <a:lnTo>
                    <a:pt x="3030295" y="1281166"/>
                  </a:lnTo>
                  <a:lnTo>
                    <a:pt x="0" y="1302637"/>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7" name="Picture 2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522" y="986215"/>
            <a:ext cx="2575651" cy="563717"/>
          </a:xfrm>
          <a:prstGeom prst="rect">
            <a:avLst/>
          </a:prstGeom>
        </p:spPr>
      </p:pic>
      <p:sp>
        <p:nvSpPr>
          <p:cNvPr id="23" name="Title 1"/>
          <p:cNvSpPr>
            <a:spLocks noGrp="1"/>
          </p:cNvSpPr>
          <p:nvPr>
            <p:ph type="title"/>
          </p:nvPr>
        </p:nvSpPr>
        <p:spPr>
          <a:xfrm>
            <a:off x="838200" y="986215"/>
            <a:ext cx="8849497" cy="2772985"/>
          </a:xfrm>
        </p:spPr>
        <p:txBody>
          <a:bodyPr anchor="b">
            <a:normAutofit/>
          </a:bodyPr>
          <a:lstStyle>
            <a:lvl1pPr>
              <a:defRPr sz="4800">
                <a:solidFill>
                  <a:schemeClr val="bg1"/>
                </a:solidFill>
              </a:defRPr>
            </a:lvl1pPr>
          </a:lstStyle>
          <a:p>
            <a:r>
              <a:rPr lang="en-US"/>
              <a:t>Click to edit Master title style</a:t>
            </a:r>
            <a:endParaRPr lang="en-US" dirty="0"/>
          </a:p>
        </p:txBody>
      </p:sp>
      <p:sp>
        <p:nvSpPr>
          <p:cNvPr id="24" name="Text Placeholder 2"/>
          <p:cNvSpPr>
            <a:spLocks noGrp="1"/>
          </p:cNvSpPr>
          <p:nvPr>
            <p:ph type="body" idx="1"/>
          </p:nvPr>
        </p:nvSpPr>
        <p:spPr>
          <a:xfrm>
            <a:off x="838200" y="3841936"/>
            <a:ext cx="8849497" cy="862461"/>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1" name="Picture 20"/>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1691446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normAutofit/>
          </a:bodyPr>
          <a:lstStyle>
            <a:lvl1pPr>
              <a:defRPr sz="3600"/>
            </a:lvl1pPr>
          </a:lstStyle>
          <a:p>
            <a:r>
              <a:rPr lang="en-US"/>
              <a:t>Click to edit Master title style</a:t>
            </a:r>
          </a:p>
        </p:txBody>
      </p:sp>
      <p:sp>
        <p:nvSpPr>
          <p:cNvPr id="3" name="Picture Placeholder 2"/>
          <p:cNvSpPr>
            <a:spLocks noGrp="1"/>
          </p:cNvSpPr>
          <p:nvPr>
            <p:ph type="pic" idx="1"/>
          </p:nvPr>
        </p:nvSpPr>
        <p:spPr>
          <a:xfrm>
            <a:off x="5183188" y="1000897"/>
            <a:ext cx="6172200" cy="486015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0CB541E-0BDD-4233-9BAC-301C2ECD6B5A}" type="datetime1">
              <a:rPr lang="en-US" smtClean="0"/>
              <a:t>10/4/2023</a:t>
            </a:fld>
            <a:endParaRPr lang="en-US"/>
          </a:p>
        </p:txBody>
      </p:sp>
      <p:sp>
        <p:nvSpPr>
          <p:cNvPr id="6" name="Footer Placeholder 5"/>
          <p:cNvSpPr>
            <a:spLocks noGrp="1"/>
          </p:cNvSpPr>
          <p:nvPr>
            <p:ph type="ftr" sz="quarter" idx="11"/>
          </p:nvPr>
        </p:nvSpPr>
        <p:spPr/>
        <p:txBody>
          <a:bodyPr/>
          <a:lstStyle/>
          <a:p>
            <a:r>
              <a:rPr lang="en-US"/>
              <a:t>43e-BM/HR/HDCV/FSOFT V1.2 - ©FPT SOFTWARE – Corporate Training Center</a:t>
            </a:r>
          </a:p>
        </p:txBody>
      </p:sp>
      <p:sp>
        <p:nvSpPr>
          <p:cNvPr id="7" name="Slide Number Placeholder 6"/>
          <p:cNvSpPr>
            <a:spLocks noGrp="1"/>
          </p:cNvSpPr>
          <p:nvPr>
            <p:ph type="sldNum" sz="quarter" idx="12"/>
          </p:nvPr>
        </p:nvSpPr>
        <p:spPr/>
        <p:txBody>
          <a:bodyPr/>
          <a:lstStyle/>
          <a:p>
            <a:fld id="{7F5043F6-4AAB-41F8-A27F-F80078A20D2B}" type="slidenum">
              <a:rPr lang="en-US" smtClean="0"/>
              <a:t>‹#›</a:t>
            </a:fld>
            <a:endParaRPr lang="en-US"/>
          </a:p>
        </p:txBody>
      </p:sp>
      <p:grpSp>
        <p:nvGrpSpPr>
          <p:cNvPr id="8" name="Group 7"/>
          <p:cNvGrpSpPr/>
          <p:nvPr/>
        </p:nvGrpSpPr>
        <p:grpSpPr>
          <a:xfrm>
            <a:off x="0" y="-2"/>
            <a:ext cx="12191998" cy="45721"/>
            <a:chOff x="0" y="-2"/>
            <a:chExt cx="12191998" cy="45721"/>
          </a:xfrm>
        </p:grpSpPr>
        <p:sp>
          <p:nvSpPr>
            <p:cNvPr id="9" name="Rectangle 8"/>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Picture 11"/>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2344952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D3964A1-21EC-4823-B551-5C1EF7EDE78C}"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Slide Number Placeholder 5"/>
          <p:cNvSpPr>
            <a:spLocks noGrp="1"/>
          </p:cNvSpPr>
          <p:nvPr>
            <p:ph type="sldNum" sz="quarter" idx="12"/>
          </p:nvPr>
        </p:nvSpPr>
        <p:spPr/>
        <p:txBody>
          <a:bodyPr/>
          <a:lstStyle/>
          <a:p>
            <a:fld id="{7F5043F6-4AAB-41F8-A27F-F80078A20D2B}" type="slidenum">
              <a:rPr lang="en-US" smtClean="0"/>
              <a:t>‹#›</a:t>
            </a:fld>
            <a:endParaRPr lang="en-US"/>
          </a:p>
        </p:txBody>
      </p:sp>
      <p:grpSp>
        <p:nvGrpSpPr>
          <p:cNvPr id="7" name="Group 6"/>
          <p:cNvGrpSpPr/>
          <p:nvPr/>
        </p:nvGrpSpPr>
        <p:grpSpPr>
          <a:xfrm>
            <a:off x="0" y="-2"/>
            <a:ext cx="12191998" cy="45721"/>
            <a:chOff x="0" y="-2"/>
            <a:chExt cx="12191998" cy="45721"/>
          </a:xfrm>
        </p:grpSpPr>
        <p:sp>
          <p:nvSpPr>
            <p:cNvPr id="8" name="Rectangle 7"/>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Picture 10"/>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15067106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lumn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FD00585-3A9F-4DB0-9C47-3763AC176ACE}" type="datetime1">
              <a:rPr lang="en-US" smtClean="0"/>
              <a:t>10/4/2023</a:t>
            </a:fld>
            <a:endParaRPr lang="en-US"/>
          </a:p>
        </p:txBody>
      </p:sp>
      <p:sp>
        <p:nvSpPr>
          <p:cNvPr id="4" name="Footer Placeholder 3"/>
          <p:cNvSpPr>
            <a:spLocks noGrp="1"/>
          </p:cNvSpPr>
          <p:nvPr>
            <p:ph type="ftr" sz="quarter" idx="11"/>
          </p:nvPr>
        </p:nvSpPr>
        <p:spPr/>
        <p:txBody>
          <a:bodyPr/>
          <a:lstStyle/>
          <a:p>
            <a:r>
              <a:rPr lang="en-US"/>
              <a:t>43e-BM/HR/HDCV/FSOFT V1.2 - ©FPT SOFTWARE – Corporate Training Center</a:t>
            </a:r>
          </a:p>
        </p:txBody>
      </p:sp>
      <p:sp>
        <p:nvSpPr>
          <p:cNvPr id="5" name="Slide Number Placeholder 4"/>
          <p:cNvSpPr>
            <a:spLocks noGrp="1"/>
          </p:cNvSpPr>
          <p:nvPr>
            <p:ph type="sldNum" sz="quarter" idx="12"/>
          </p:nvPr>
        </p:nvSpPr>
        <p:spPr/>
        <p:txBody>
          <a:bodyPr/>
          <a:lstStyle/>
          <a:p>
            <a:fld id="{7F5043F6-4AAB-41F8-A27F-F80078A20D2B}" type="slidenum">
              <a:rPr lang="en-US" smtClean="0"/>
              <a:t>‹#›</a:t>
            </a:fld>
            <a:endParaRPr lang="en-US"/>
          </a:p>
        </p:txBody>
      </p:sp>
      <p:sp>
        <p:nvSpPr>
          <p:cNvPr id="7" name="Text Placeholder 6"/>
          <p:cNvSpPr>
            <a:spLocks noGrp="1"/>
          </p:cNvSpPr>
          <p:nvPr>
            <p:ph type="body" sz="quarter" idx="13"/>
          </p:nvPr>
        </p:nvSpPr>
        <p:spPr>
          <a:xfrm>
            <a:off x="838200" y="2298672"/>
            <a:ext cx="3300984" cy="3893406"/>
          </a:xfrm>
        </p:spPr>
        <p:txBody>
          <a:bodyPr>
            <a:normAutofit/>
          </a:bodyPr>
          <a:lstStyle>
            <a:lvl1pPr marL="0" indent="0">
              <a:buNone/>
              <a:defRPr sz="1800"/>
            </a:lvl1pPr>
          </a:lstStyle>
          <a:p>
            <a:pPr lvl="0"/>
            <a:r>
              <a:rPr lang="en-US"/>
              <a:t>Click to edit Master text styles</a:t>
            </a:r>
          </a:p>
        </p:txBody>
      </p:sp>
      <p:sp>
        <p:nvSpPr>
          <p:cNvPr id="8" name="Text Placeholder 6"/>
          <p:cNvSpPr>
            <a:spLocks noGrp="1"/>
          </p:cNvSpPr>
          <p:nvPr>
            <p:ph type="body" sz="quarter" idx="14"/>
          </p:nvPr>
        </p:nvSpPr>
        <p:spPr>
          <a:xfrm>
            <a:off x="4445508" y="2298672"/>
            <a:ext cx="3300984" cy="3893406"/>
          </a:xfrm>
        </p:spPr>
        <p:txBody>
          <a:bodyPr>
            <a:normAutofit/>
          </a:bodyPr>
          <a:lstStyle>
            <a:lvl1pPr marL="0" indent="0">
              <a:buNone/>
              <a:defRPr sz="1800"/>
            </a:lvl1pPr>
          </a:lstStyle>
          <a:p>
            <a:pPr lvl="0"/>
            <a:r>
              <a:rPr lang="en-US"/>
              <a:t>Click to edit Master text styles</a:t>
            </a:r>
          </a:p>
        </p:txBody>
      </p:sp>
      <p:sp>
        <p:nvSpPr>
          <p:cNvPr id="9" name="Text Placeholder 6"/>
          <p:cNvSpPr>
            <a:spLocks noGrp="1"/>
          </p:cNvSpPr>
          <p:nvPr>
            <p:ph type="body" sz="quarter" idx="15"/>
          </p:nvPr>
        </p:nvSpPr>
        <p:spPr>
          <a:xfrm>
            <a:off x="8052816" y="2298672"/>
            <a:ext cx="3300984" cy="3893406"/>
          </a:xfrm>
        </p:spPr>
        <p:txBody>
          <a:bodyPr>
            <a:normAutofit/>
          </a:bodyPr>
          <a:lstStyle>
            <a:lvl1pPr marL="0" indent="0">
              <a:buNone/>
              <a:defRPr sz="1800"/>
            </a:lvl1pPr>
          </a:lstStyle>
          <a:p>
            <a:pPr lvl="0"/>
            <a:r>
              <a:rPr lang="en-US"/>
              <a:t>Click to edit Master text styles</a:t>
            </a:r>
          </a:p>
        </p:txBody>
      </p:sp>
      <p:sp>
        <p:nvSpPr>
          <p:cNvPr id="15" name="Text Placeholder 14"/>
          <p:cNvSpPr>
            <a:spLocks noGrp="1"/>
          </p:cNvSpPr>
          <p:nvPr>
            <p:ph type="body" sz="quarter" idx="16"/>
          </p:nvPr>
        </p:nvSpPr>
        <p:spPr>
          <a:xfrm>
            <a:off x="837629" y="1309356"/>
            <a:ext cx="3300413" cy="822960"/>
          </a:xfrm>
        </p:spPr>
        <p:txBody>
          <a:bodyPr/>
          <a:lstStyle>
            <a:lvl1pPr marL="0" indent="0">
              <a:buNone/>
              <a:defRPr b="0"/>
            </a:lvl1pPr>
          </a:lstStyle>
          <a:p>
            <a:pPr lvl="0"/>
            <a:r>
              <a:rPr lang="en-US"/>
              <a:t>Click to edit Master text styles</a:t>
            </a:r>
          </a:p>
        </p:txBody>
      </p:sp>
      <p:sp>
        <p:nvSpPr>
          <p:cNvPr id="16" name="Text Placeholder 14"/>
          <p:cNvSpPr>
            <a:spLocks noGrp="1"/>
          </p:cNvSpPr>
          <p:nvPr>
            <p:ph type="body" sz="quarter" idx="17"/>
          </p:nvPr>
        </p:nvSpPr>
        <p:spPr>
          <a:xfrm>
            <a:off x="4445508" y="1309356"/>
            <a:ext cx="3300413" cy="822960"/>
          </a:xfrm>
        </p:spPr>
        <p:txBody>
          <a:bodyPr/>
          <a:lstStyle>
            <a:lvl1pPr marL="0" indent="0">
              <a:buNone/>
              <a:defRPr b="0"/>
            </a:lvl1pPr>
          </a:lstStyle>
          <a:p>
            <a:pPr lvl="0"/>
            <a:r>
              <a:rPr lang="en-US"/>
              <a:t>Click to edit Master text styles</a:t>
            </a:r>
          </a:p>
        </p:txBody>
      </p:sp>
      <p:sp>
        <p:nvSpPr>
          <p:cNvPr id="17" name="Text Placeholder 14"/>
          <p:cNvSpPr>
            <a:spLocks noGrp="1"/>
          </p:cNvSpPr>
          <p:nvPr>
            <p:ph type="body" sz="quarter" idx="18"/>
          </p:nvPr>
        </p:nvSpPr>
        <p:spPr>
          <a:xfrm>
            <a:off x="8053387" y="1309356"/>
            <a:ext cx="3300413" cy="822960"/>
          </a:xfrm>
        </p:spPr>
        <p:txBody>
          <a:bodyPr/>
          <a:lstStyle>
            <a:lvl1pPr marL="0" indent="0">
              <a:buNone/>
              <a:defRPr b="0"/>
            </a:lvl1pPr>
          </a:lstStyle>
          <a:p>
            <a:pPr lvl="0"/>
            <a:r>
              <a:rPr lang="en-US"/>
              <a:t>Click to edit Master text styles</a:t>
            </a:r>
          </a:p>
        </p:txBody>
      </p:sp>
      <p:pic>
        <p:nvPicPr>
          <p:cNvPr id="12" name="Picture 11"/>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grpSp>
        <p:nvGrpSpPr>
          <p:cNvPr id="13" name="Group 12"/>
          <p:cNvGrpSpPr/>
          <p:nvPr/>
        </p:nvGrpSpPr>
        <p:grpSpPr>
          <a:xfrm>
            <a:off x="0" y="-2"/>
            <a:ext cx="12191998" cy="45721"/>
            <a:chOff x="0" y="-2"/>
            <a:chExt cx="12191998" cy="45721"/>
          </a:xfrm>
        </p:grpSpPr>
        <p:sp>
          <p:nvSpPr>
            <p:cNvPr id="14" name="Rectangle 13"/>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005831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Pictures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157600-0529-4B48-9E10-CB1A70A6A8A0}" type="datetime1">
              <a:rPr lang="en-US" smtClean="0"/>
              <a:t>10/4/2023</a:t>
            </a:fld>
            <a:endParaRPr lang="en-US"/>
          </a:p>
        </p:txBody>
      </p:sp>
      <p:sp>
        <p:nvSpPr>
          <p:cNvPr id="4" name="Footer Placeholder 3"/>
          <p:cNvSpPr>
            <a:spLocks noGrp="1"/>
          </p:cNvSpPr>
          <p:nvPr>
            <p:ph type="ftr" sz="quarter" idx="11"/>
          </p:nvPr>
        </p:nvSpPr>
        <p:spPr/>
        <p:txBody>
          <a:bodyPr/>
          <a:lstStyle/>
          <a:p>
            <a:r>
              <a:rPr lang="en-US"/>
              <a:t>43e-BM/HR/HDCV/FSOFT V1.2 - ©FPT SOFTWARE – Corporate Training Center</a:t>
            </a:r>
          </a:p>
        </p:txBody>
      </p:sp>
      <p:sp>
        <p:nvSpPr>
          <p:cNvPr id="5" name="Slide Number Placeholder 4"/>
          <p:cNvSpPr>
            <a:spLocks noGrp="1"/>
          </p:cNvSpPr>
          <p:nvPr>
            <p:ph type="sldNum" sz="quarter" idx="12"/>
          </p:nvPr>
        </p:nvSpPr>
        <p:spPr/>
        <p:txBody>
          <a:bodyPr/>
          <a:lstStyle/>
          <a:p>
            <a:fld id="{7F5043F6-4AAB-41F8-A27F-F80078A20D2B}" type="slidenum">
              <a:rPr lang="en-US" smtClean="0"/>
              <a:t>‹#›</a:t>
            </a:fld>
            <a:endParaRPr lang="en-US"/>
          </a:p>
        </p:txBody>
      </p:sp>
      <p:sp>
        <p:nvSpPr>
          <p:cNvPr id="7" name="Text Placeholder 6"/>
          <p:cNvSpPr>
            <a:spLocks noGrp="1"/>
          </p:cNvSpPr>
          <p:nvPr>
            <p:ph type="body" sz="quarter" idx="13"/>
          </p:nvPr>
        </p:nvSpPr>
        <p:spPr>
          <a:xfrm>
            <a:off x="838200" y="4073987"/>
            <a:ext cx="3300984" cy="2118091"/>
          </a:xfrm>
        </p:spPr>
        <p:txBody>
          <a:bodyPr>
            <a:normAutofit/>
          </a:bodyPr>
          <a:lstStyle>
            <a:lvl1pPr marL="0" indent="0">
              <a:buNone/>
              <a:defRPr sz="1800"/>
            </a:lvl1pPr>
          </a:lstStyle>
          <a:p>
            <a:pPr lvl="0"/>
            <a:r>
              <a:rPr lang="en-US"/>
              <a:t>Click to edit Master text styles</a:t>
            </a:r>
          </a:p>
        </p:txBody>
      </p:sp>
      <p:sp>
        <p:nvSpPr>
          <p:cNvPr id="8" name="Text Placeholder 6"/>
          <p:cNvSpPr>
            <a:spLocks noGrp="1"/>
          </p:cNvSpPr>
          <p:nvPr>
            <p:ph type="body" sz="quarter" idx="14"/>
          </p:nvPr>
        </p:nvSpPr>
        <p:spPr>
          <a:xfrm>
            <a:off x="4445508" y="4073987"/>
            <a:ext cx="3300984" cy="2118091"/>
          </a:xfrm>
        </p:spPr>
        <p:txBody>
          <a:bodyPr>
            <a:normAutofit/>
          </a:bodyPr>
          <a:lstStyle>
            <a:lvl1pPr marL="0" indent="0">
              <a:buNone/>
              <a:defRPr sz="1800"/>
            </a:lvl1pPr>
          </a:lstStyle>
          <a:p>
            <a:pPr lvl="0"/>
            <a:r>
              <a:rPr lang="en-US"/>
              <a:t>Click to edit Master text styles</a:t>
            </a:r>
          </a:p>
        </p:txBody>
      </p:sp>
      <p:sp>
        <p:nvSpPr>
          <p:cNvPr id="9" name="Text Placeholder 6"/>
          <p:cNvSpPr>
            <a:spLocks noGrp="1"/>
          </p:cNvSpPr>
          <p:nvPr>
            <p:ph type="body" sz="quarter" idx="15"/>
          </p:nvPr>
        </p:nvSpPr>
        <p:spPr>
          <a:xfrm>
            <a:off x="8052816" y="4073987"/>
            <a:ext cx="3300984" cy="2118091"/>
          </a:xfrm>
        </p:spPr>
        <p:txBody>
          <a:bodyPr>
            <a:normAutofit/>
          </a:bodyPr>
          <a:lstStyle>
            <a:lvl1pPr marL="0" indent="0">
              <a:buNone/>
              <a:defRPr sz="1800"/>
            </a:lvl1pPr>
          </a:lstStyle>
          <a:p>
            <a:pPr lvl="0"/>
            <a:r>
              <a:rPr lang="en-US"/>
              <a:t>Click to edit Master text styles</a:t>
            </a:r>
          </a:p>
        </p:txBody>
      </p:sp>
      <p:sp>
        <p:nvSpPr>
          <p:cNvPr id="15" name="Text Placeholder 14"/>
          <p:cNvSpPr>
            <a:spLocks noGrp="1"/>
          </p:cNvSpPr>
          <p:nvPr>
            <p:ph type="body" sz="quarter" idx="16" hasCustomPrompt="1"/>
          </p:nvPr>
        </p:nvSpPr>
        <p:spPr>
          <a:xfrm>
            <a:off x="837629" y="3403372"/>
            <a:ext cx="3300413" cy="670615"/>
          </a:xfrm>
        </p:spPr>
        <p:txBody>
          <a:bodyPr>
            <a:normAutofit/>
          </a:bodyPr>
          <a:lstStyle>
            <a:lvl1pPr marL="0" indent="0">
              <a:buNone/>
              <a:defRPr sz="2000" b="1"/>
            </a:lvl1pPr>
          </a:lstStyle>
          <a:p>
            <a:pPr lvl="0"/>
            <a:r>
              <a:rPr lang="en-US" dirty="0"/>
              <a:t>Click to edit master text styles</a:t>
            </a:r>
          </a:p>
        </p:txBody>
      </p:sp>
      <p:sp>
        <p:nvSpPr>
          <p:cNvPr id="16" name="Text Placeholder 14"/>
          <p:cNvSpPr>
            <a:spLocks noGrp="1"/>
          </p:cNvSpPr>
          <p:nvPr>
            <p:ph type="body" sz="quarter" idx="17" hasCustomPrompt="1"/>
          </p:nvPr>
        </p:nvSpPr>
        <p:spPr>
          <a:xfrm>
            <a:off x="4445508" y="3403372"/>
            <a:ext cx="3300413" cy="670615"/>
          </a:xfrm>
        </p:spPr>
        <p:txBody>
          <a:bodyPr>
            <a:normAutofit/>
          </a:bodyPr>
          <a:lstStyle>
            <a:lvl1pPr marL="0" indent="0">
              <a:buNone/>
              <a:defRPr sz="2000" b="1"/>
            </a:lvl1pPr>
          </a:lstStyle>
          <a:p>
            <a:pPr lvl="0"/>
            <a:r>
              <a:rPr lang="en-US" dirty="0"/>
              <a:t>Click to edit master text styles</a:t>
            </a:r>
          </a:p>
        </p:txBody>
      </p:sp>
      <p:sp>
        <p:nvSpPr>
          <p:cNvPr id="17" name="Text Placeholder 14"/>
          <p:cNvSpPr>
            <a:spLocks noGrp="1"/>
          </p:cNvSpPr>
          <p:nvPr>
            <p:ph type="body" sz="quarter" idx="18" hasCustomPrompt="1"/>
          </p:nvPr>
        </p:nvSpPr>
        <p:spPr>
          <a:xfrm>
            <a:off x="8053387" y="3403372"/>
            <a:ext cx="3300413" cy="670615"/>
          </a:xfrm>
        </p:spPr>
        <p:txBody>
          <a:bodyPr>
            <a:normAutofit/>
          </a:bodyPr>
          <a:lstStyle>
            <a:lvl1pPr marL="0" indent="0">
              <a:buNone/>
              <a:defRPr sz="2000" b="1"/>
            </a:lvl1pPr>
          </a:lstStyle>
          <a:p>
            <a:pPr lvl="0"/>
            <a:r>
              <a:rPr lang="en-US" dirty="0"/>
              <a:t>Click to edit master text styles</a:t>
            </a:r>
          </a:p>
        </p:txBody>
      </p:sp>
      <p:sp>
        <p:nvSpPr>
          <p:cNvPr id="10" name="Picture Placeholder 9"/>
          <p:cNvSpPr>
            <a:spLocks noGrp="1"/>
          </p:cNvSpPr>
          <p:nvPr>
            <p:ph type="pic" sz="quarter" idx="19"/>
          </p:nvPr>
        </p:nvSpPr>
        <p:spPr>
          <a:xfrm>
            <a:off x="838200" y="1392238"/>
            <a:ext cx="3300413" cy="1856232"/>
          </a:xfrm>
        </p:spPr>
        <p:txBody>
          <a:bodyPr/>
          <a:lstStyle/>
          <a:p>
            <a:r>
              <a:rPr lang="en-US"/>
              <a:t>Click icon to add picture</a:t>
            </a:r>
          </a:p>
        </p:txBody>
      </p:sp>
      <p:sp>
        <p:nvSpPr>
          <p:cNvPr id="14" name="Picture Placeholder 9"/>
          <p:cNvSpPr>
            <a:spLocks noGrp="1"/>
          </p:cNvSpPr>
          <p:nvPr>
            <p:ph type="pic" sz="quarter" idx="20"/>
          </p:nvPr>
        </p:nvSpPr>
        <p:spPr>
          <a:xfrm>
            <a:off x="4445508" y="1383734"/>
            <a:ext cx="3300413" cy="1856232"/>
          </a:xfrm>
        </p:spPr>
        <p:txBody>
          <a:bodyPr/>
          <a:lstStyle/>
          <a:p>
            <a:r>
              <a:rPr lang="en-US"/>
              <a:t>Click icon to add picture</a:t>
            </a:r>
          </a:p>
        </p:txBody>
      </p:sp>
      <p:sp>
        <p:nvSpPr>
          <p:cNvPr id="18" name="Picture Placeholder 9"/>
          <p:cNvSpPr>
            <a:spLocks noGrp="1"/>
          </p:cNvSpPr>
          <p:nvPr>
            <p:ph type="pic" sz="quarter" idx="21"/>
          </p:nvPr>
        </p:nvSpPr>
        <p:spPr>
          <a:xfrm>
            <a:off x="8053387" y="1383734"/>
            <a:ext cx="3300413" cy="1856232"/>
          </a:xfrm>
        </p:spPr>
        <p:txBody>
          <a:bodyPr/>
          <a:lstStyle/>
          <a:p>
            <a:r>
              <a:rPr lang="en-US"/>
              <a:t>Click icon to add picture</a:t>
            </a:r>
          </a:p>
        </p:txBody>
      </p:sp>
      <p:pic>
        <p:nvPicPr>
          <p:cNvPr id="19" name="Picture 18"/>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grpSp>
        <p:nvGrpSpPr>
          <p:cNvPr id="20" name="Group 19"/>
          <p:cNvGrpSpPr/>
          <p:nvPr/>
        </p:nvGrpSpPr>
        <p:grpSpPr>
          <a:xfrm>
            <a:off x="0" y="-2"/>
            <a:ext cx="12191998" cy="45721"/>
            <a:chOff x="0" y="-2"/>
            <a:chExt cx="12191998" cy="45721"/>
          </a:xfrm>
        </p:grpSpPr>
        <p:sp>
          <p:nvSpPr>
            <p:cNvPr id="21" name="Rectangle 20"/>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86185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D51D89-A4A7-47C6-9F4A-013DF41A3488}"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Slide Number Placeholder 5"/>
          <p:cNvSpPr>
            <a:spLocks noGrp="1"/>
          </p:cNvSpPr>
          <p:nvPr>
            <p:ph type="sldNum" sz="quarter" idx="12"/>
          </p:nvPr>
        </p:nvSpPr>
        <p:spPr/>
        <p:txBody>
          <a:bodyPr/>
          <a:lstStyle/>
          <a:p>
            <a:fld id="{7F5043F6-4AAB-41F8-A27F-F80078A20D2B}" type="slidenum">
              <a:rPr lang="en-US" smtClean="0"/>
              <a:t>‹#›</a:t>
            </a:fld>
            <a:endParaRPr lang="en-US"/>
          </a:p>
        </p:txBody>
      </p:sp>
      <p:grpSp>
        <p:nvGrpSpPr>
          <p:cNvPr id="7" name="Group 6"/>
          <p:cNvGrpSpPr/>
          <p:nvPr/>
        </p:nvGrpSpPr>
        <p:grpSpPr>
          <a:xfrm>
            <a:off x="0" y="-2"/>
            <a:ext cx="12191998" cy="45721"/>
            <a:chOff x="0" y="-2"/>
            <a:chExt cx="12191998" cy="45721"/>
          </a:xfrm>
        </p:grpSpPr>
        <p:sp>
          <p:nvSpPr>
            <p:cNvPr id="8" name="Rectangle 7"/>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Picture 10"/>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21702769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hree Triangle Pictures">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40DD4F6-33E9-45E4-B1E4-18DA564F71B0}" type="datetime1">
              <a:rPr lang="en-US" smtClean="0"/>
              <a:t>10/4/2023</a:t>
            </a:fld>
            <a:endParaRPr lang="en-US"/>
          </a:p>
        </p:txBody>
      </p:sp>
      <p:sp>
        <p:nvSpPr>
          <p:cNvPr id="4" name="Footer Placeholder 3"/>
          <p:cNvSpPr>
            <a:spLocks noGrp="1"/>
          </p:cNvSpPr>
          <p:nvPr>
            <p:ph type="ftr" sz="quarter" idx="11"/>
          </p:nvPr>
        </p:nvSpPr>
        <p:spPr/>
        <p:txBody>
          <a:bodyPr/>
          <a:lstStyle/>
          <a:p>
            <a:r>
              <a:rPr lang="en-US"/>
              <a:t>43e-BM/HR/HDCV/FSOFT V1.2 - ©FPT SOFTWARE – Corporate Training Center</a:t>
            </a:r>
          </a:p>
        </p:txBody>
      </p:sp>
      <p:sp>
        <p:nvSpPr>
          <p:cNvPr id="5" name="Slide Number Placeholder 4"/>
          <p:cNvSpPr>
            <a:spLocks noGrp="1"/>
          </p:cNvSpPr>
          <p:nvPr>
            <p:ph type="sldNum" sz="quarter" idx="12"/>
          </p:nvPr>
        </p:nvSpPr>
        <p:spPr/>
        <p:txBody>
          <a:bodyPr/>
          <a:lstStyle/>
          <a:p>
            <a:fld id="{7F5043F6-4AAB-41F8-A27F-F80078A20D2B}" type="slidenum">
              <a:rPr lang="en-US" smtClean="0"/>
              <a:t>‹#›</a:t>
            </a:fld>
            <a:endParaRPr lang="en-US"/>
          </a:p>
        </p:txBody>
      </p:sp>
      <p:sp>
        <p:nvSpPr>
          <p:cNvPr id="6" name="Picture Placeholder 5"/>
          <p:cNvSpPr>
            <a:spLocks noGrp="1"/>
          </p:cNvSpPr>
          <p:nvPr>
            <p:ph type="pic" sz="quarter" idx="15"/>
          </p:nvPr>
        </p:nvSpPr>
        <p:spPr>
          <a:xfrm>
            <a:off x="5634986" y="1"/>
            <a:ext cx="6558024" cy="3566951"/>
          </a:xfrm>
          <a:custGeom>
            <a:avLst/>
            <a:gdLst>
              <a:gd name="connsiteX0" fmla="*/ 0 w 5834250"/>
              <a:gd name="connsiteY0" fmla="*/ 0 h 3566951"/>
              <a:gd name="connsiteX1" fmla="*/ 5833177 w 5834250"/>
              <a:gd name="connsiteY1" fmla="*/ 0 h 3566951"/>
              <a:gd name="connsiteX2" fmla="*/ 5833749 w 5834250"/>
              <a:gd name="connsiteY2" fmla="*/ 106533 h 3566951"/>
              <a:gd name="connsiteX3" fmla="*/ 5833177 w 5834250"/>
              <a:gd name="connsiteY3" fmla="*/ 1368797 h 3566951"/>
              <a:gd name="connsiteX4" fmla="*/ 3034999 w 5834250"/>
              <a:gd name="connsiteY4" fmla="*/ 3566951 h 3566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4250" h="3566951">
                <a:moveTo>
                  <a:pt x="0" y="0"/>
                </a:moveTo>
                <a:lnTo>
                  <a:pt x="5833177" y="0"/>
                </a:lnTo>
                <a:lnTo>
                  <a:pt x="5833749" y="106533"/>
                </a:lnTo>
                <a:cubicBezTo>
                  <a:pt x="5836008" y="617222"/>
                  <a:pt x="5829692" y="813141"/>
                  <a:pt x="5833177" y="1368797"/>
                </a:cubicBezTo>
                <a:lnTo>
                  <a:pt x="3034999" y="3566951"/>
                </a:lnTo>
                <a:close/>
              </a:path>
            </a:pathLst>
          </a:custGeom>
          <a:solidFill>
            <a:schemeClr val="bg2"/>
          </a:solidFill>
        </p:spPr>
        <p:txBody>
          <a:bodyPr wrap="square" anchor="ctr">
            <a:noAutofit/>
          </a:bodyPr>
          <a:lstStyle>
            <a:lvl1pPr algn="ctr">
              <a:defRPr/>
            </a:lvl1pPr>
          </a:lstStyle>
          <a:p>
            <a:r>
              <a:rPr lang="en-US"/>
              <a:t>Click icon to add picture</a:t>
            </a:r>
            <a:endParaRPr lang="en-US" dirty="0"/>
          </a:p>
        </p:txBody>
      </p:sp>
      <p:sp>
        <p:nvSpPr>
          <p:cNvPr id="7" name="Picture Placeholder 6"/>
          <p:cNvSpPr>
            <a:spLocks noGrp="1"/>
          </p:cNvSpPr>
          <p:nvPr>
            <p:ph type="pic" sz="quarter" idx="17"/>
          </p:nvPr>
        </p:nvSpPr>
        <p:spPr>
          <a:xfrm>
            <a:off x="5628903" y="2906389"/>
            <a:ext cx="6456256" cy="3974602"/>
          </a:xfrm>
          <a:custGeom>
            <a:avLst/>
            <a:gdLst>
              <a:gd name="connsiteX0" fmla="*/ 2976519 w 6007830"/>
              <a:gd name="connsiteY0" fmla="*/ 0 h 3567500"/>
              <a:gd name="connsiteX1" fmla="*/ 6007830 w 6007830"/>
              <a:gd name="connsiteY1" fmla="*/ 3567500 h 3567500"/>
              <a:gd name="connsiteX2" fmla="*/ 0 w 6007830"/>
              <a:gd name="connsiteY2" fmla="*/ 3567500 h 3567500"/>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9549 w 5170860"/>
              <a:gd name="connsiteY0" fmla="*/ 0 h 3578192"/>
              <a:gd name="connsiteX1" fmla="*/ 5170860 w 5170860"/>
              <a:gd name="connsiteY1" fmla="*/ 3567500 h 3578192"/>
              <a:gd name="connsiteX2" fmla="*/ 0 w 5170860"/>
              <a:gd name="connsiteY2" fmla="*/ 3578192 h 3578192"/>
              <a:gd name="connsiteX3" fmla="*/ 2139549 w 5170860"/>
              <a:gd name="connsiteY3" fmla="*/ 0 h 3578192"/>
              <a:gd name="connsiteX0" fmla="*/ 2131034 w 5170860"/>
              <a:gd name="connsiteY0" fmla="*/ 0 h 3578192"/>
              <a:gd name="connsiteX1" fmla="*/ 5170860 w 5170860"/>
              <a:gd name="connsiteY1" fmla="*/ 3567500 h 3578192"/>
              <a:gd name="connsiteX2" fmla="*/ 0 w 5170860"/>
              <a:gd name="connsiteY2" fmla="*/ 3578192 h 3578192"/>
              <a:gd name="connsiteX3" fmla="*/ 2131034 w 5170860"/>
              <a:gd name="connsiteY3" fmla="*/ 0 h 3578192"/>
              <a:gd name="connsiteX0" fmla="*/ 2114003 w 5170860"/>
              <a:gd name="connsiteY0" fmla="*/ 0 h 3578192"/>
              <a:gd name="connsiteX1" fmla="*/ 5170860 w 5170860"/>
              <a:gd name="connsiteY1" fmla="*/ 3567500 h 3578192"/>
              <a:gd name="connsiteX2" fmla="*/ 0 w 5170860"/>
              <a:gd name="connsiteY2" fmla="*/ 3578192 h 3578192"/>
              <a:gd name="connsiteX3" fmla="*/ 2114003 w 5170860"/>
              <a:gd name="connsiteY3" fmla="*/ 0 h 3578192"/>
            </a:gdLst>
            <a:ahLst/>
            <a:cxnLst>
              <a:cxn ang="0">
                <a:pos x="connsiteX0" y="connsiteY0"/>
              </a:cxn>
              <a:cxn ang="0">
                <a:pos x="connsiteX1" y="connsiteY1"/>
              </a:cxn>
              <a:cxn ang="0">
                <a:pos x="connsiteX2" y="connsiteY2"/>
              </a:cxn>
              <a:cxn ang="0">
                <a:pos x="connsiteX3" y="connsiteY3"/>
              </a:cxn>
            </a:cxnLst>
            <a:rect l="l" t="t" r="r" b="b"/>
            <a:pathLst>
              <a:path w="5170860" h="3578192">
                <a:moveTo>
                  <a:pt x="2114003" y="0"/>
                </a:moveTo>
                <a:lnTo>
                  <a:pt x="5170860" y="3567500"/>
                </a:lnTo>
                <a:lnTo>
                  <a:pt x="0" y="3578192"/>
                </a:lnTo>
                <a:cubicBezTo>
                  <a:pt x="450045" y="2805971"/>
                  <a:pt x="1036231" y="1734405"/>
                  <a:pt x="2114003" y="0"/>
                </a:cubicBezTo>
                <a:close/>
              </a:path>
            </a:pathLst>
          </a:custGeom>
          <a:solidFill>
            <a:schemeClr val="bg2"/>
          </a:solidFill>
        </p:spPr>
        <p:txBody>
          <a:bodyPr wrap="square" anchor="ctr">
            <a:noAutofit/>
          </a:bodyPr>
          <a:lstStyle>
            <a:lvl1pPr algn="ctr">
              <a:defRPr/>
            </a:lvl1pPr>
          </a:lstStyle>
          <a:p>
            <a:r>
              <a:rPr lang="en-US"/>
              <a:t>Click icon to add picture</a:t>
            </a:r>
          </a:p>
        </p:txBody>
      </p:sp>
      <p:sp>
        <p:nvSpPr>
          <p:cNvPr id="8" name="Picture Placeholder 7"/>
          <p:cNvSpPr>
            <a:spLocks noGrp="1"/>
          </p:cNvSpPr>
          <p:nvPr>
            <p:ph type="pic" sz="quarter" idx="16"/>
          </p:nvPr>
        </p:nvSpPr>
        <p:spPr>
          <a:xfrm>
            <a:off x="9120106" y="1477019"/>
            <a:ext cx="3073482" cy="5372660"/>
          </a:xfrm>
          <a:custGeom>
            <a:avLst/>
            <a:gdLst>
              <a:gd name="connsiteX0" fmla="*/ 2734278 w 2734278"/>
              <a:gd name="connsiteY0" fmla="*/ 0 h 5372660"/>
              <a:gd name="connsiteX1" fmla="*/ 2734278 w 2734278"/>
              <a:gd name="connsiteY1" fmla="*/ 5372660 h 5372660"/>
              <a:gd name="connsiteX2" fmla="*/ 0 w 2734278"/>
              <a:gd name="connsiteY2" fmla="*/ 2155618 h 5372660"/>
            </a:gdLst>
            <a:ahLst/>
            <a:cxnLst>
              <a:cxn ang="0">
                <a:pos x="connsiteX0" y="connsiteY0"/>
              </a:cxn>
              <a:cxn ang="0">
                <a:pos x="connsiteX1" y="connsiteY1"/>
              </a:cxn>
              <a:cxn ang="0">
                <a:pos x="connsiteX2" y="connsiteY2"/>
              </a:cxn>
            </a:cxnLst>
            <a:rect l="l" t="t" r="r" b="b"/>
            <a:pathLst>
              <a:path w="2734278" h="5372660">
                <a:moveTo>
                  <a:pt x="2734278" y="0"/>
                </a:moveTo>
                <a:lnTo>
                  <a:pt x="2734278" y="5372660"/>
                </a:lnTo>
                <a:lnTo>
                  <a:pt x="0" y="2155618"/>
                </a:lnTo>
                <a:close/>
              </a:path>
            </a:pathLst>
          </a:custGeom>
          <a:solidFill>
            <a:schemeClr val="bg2"/>
          </a:solidFill>
        </p:spPr>
        <p:txBody>
          <a:bodyPr wrap="square" anchor="ctr">
            <a:noAutofit/>
          </a:bodyPr>
          <a:lstStyle>
            <a:lvl1pPr algn="ctr">
              <a:defRPr/>
            </a:lvl1pPr>
          </a:lstStyle>
          <a:p>
            <a:r>
              <a:rPr lang="en-US"/>
              <a:t>Click icon to add picture</a:t>
            </a:r>
          </a:p>
        </p:txBody>
      </p:sp>
      <p:sp>
        <p:nvSpPr>
          <p:cNvPr id="10" name="Text Placeholder 12"/>
          <p:cNvSpPr>
            <a:spLocks noGrp="1"/>
          </p:cNvSpPr>
          <p:nvPr>
            <p:ph type="body" sz="quarter" idx="14"/>
          </p:nvPr>
        </p:nvSpPr>
        <p:spPr>
          <a:xfrm>
            <a:off x="838200" y="1743959"/>
            <a:ext cx="5479473" cy="4439065"/>
          </a:xfrm>
        </p:spPr>
        <p:txBody>
          <a:bodyPr>
            <a:normAutofit/>
          </a:bodyPr>
          <a:lstStyle>
            <a:lvl1pPr marL="0" indent="0" algn="l">
              <a:buNone/>
              <a:defRPr lang="en-US" sz="1400" dirty="0" smtClean="0">
                <a:solidFill>
                  <a:schemeClr val="tx1">
                    <a:lumMod val="85000"/>
                    <a:lumOff val="15000"/>
                  </a:schemeClr>
                </a:solidFill>
              </a:defRPr>
            </a:lvl1pPr>
          </a:lstStyle>
          <a:p>
            <a:pPr lvl="0"/>
            <a:r>
              <a:rPr lang="en-US"/>
              <a:t>Click to edit Master text styles</a:t>
            </a:r>
          </a:p>
        </p:txBody>
      </p:sp>
      <p:sp>
        <p:nvSpPr>
          <p:cNvPr id="2" name="Title 1"/>
          <p:cNvSpPr>
            <a:spLocks noGrp="1"/>
          </p:cNvSpPr>
          <p:nvPr>
            <p:ph type="title"/>
          </p:nvPr>
        </p:nvSpPr>
        <p:spPr>
          <a:xfrm>
            <a:off x="838200" y="675547"/>
            <a:ext cx="5479473" cy="1005840"/>
          </a:xfrm>
        </p:spPr>
        <p:txBody>
          <a:bodyPr/>
          <a:lstStyle/>
          <a:p>
            <a:r>
              <a:rPr lang="en-US"/>
              <a:t>Click to edit Master title style</a:t>
            </a:r>
          </a:p>
        </p:txBody>
      </p:sp>
    </p:spTree>
    <p:extLst>
      <p:ext uri="{BB962C8B-B14F-4D97-AF65-F5344CB8AC3E}">
        <p14:creationId xmlns:p14="http://schemas.microsoft.com/office/powerpoint/2010/main" val="2973693134"/>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One Triangle Pictures">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40DD4F6-33E9-45E4-B1E4-18DA564F71B0}" type="datetime1">
              <a:rPr lang="en-US" smtClean="0"/>
              <a:t>10/4/2023</a:t>
            </a:fld>
            <a:endParaRPr lang="en-US"/>
          </a:p>
        </p:txBody>
      </p:sp>
      <p:sp>
        <p:nvSpPr>
          <p:cNvPr id="4" name="Footer Placeholder 3"/>
          <p:cNvSpPr>
            <a:spLocks noGrp="1"/>
          </p:cNvSpPr>
          <p:nvPr>
            <p:ph type="ftr" sz="quarter" idx="11"/>
          </p:nvPr>
        </p:nvSpPr>
        <p:spPr/>
        <p:txBody>
          <a:bodyPr/>
          <a:lstStyle/>
          <a:p>
            <a:r>
              <a:rPr lang="en-US"/>
              <a:t>43e-BM/HR/HDCV/FSOFT V1.2 - ©FPT SOFTWARE – Corporate Training Center</a:t>
            </a:r>
          </a:p>
        </p:txBody>
      </p:sp>
      <p:sp>
        <p:nvSpPr>
          <p:cNvPr id="5" name="Slide Number Placeholder 4"/>
          <p:cNvSpPr>
            <a:spLocks noGrp="1"/>
          </p:cNvSpPr>
          <p:nvPr>
            <p:ph type="sldNum" sz="quarter" idx="12"/>
          </p:nvPr>
        </p:nvSpPr>
        <p:spPr/>
        <p:txBody>
          <a:bodyPr/>
          <a:lstStyle/>
          <a:p>
            <a:fld id="{7F5043F6-4AAB-41F8-A27F-F80078A20D2B}" type="slidenum">
              <a:rPr lang="en-US" smtClean="0"/>
              <a:t>‹#›</a:t>
            </a:fld>
            <a:endParaRPr lang="en-US"/>
          </a:p>
        </p:txBody>
      </p:sp>
      <p:sp>
        <p:nvSpPr>
          <p:cNvPr id="6" name="Picture Placeholder 5"/>
          <p:cNvSpPr>
            <a:spLocks noGrp="1"/>
          </p:cNvSpPr>
          <p:nvPr>
            <p:ph type="pic" sz="quarter" idx="15"/>
          </p:nvPr>
        </p:nvSpPr>
        <p:spPr>
          <a:xfrm>
            <a:off x="5634986" y="1"/>
            <a:ext cx="6558024" cy="3566951"/>
          </a:xfrm>
          <a:custGeom>
            <a:avLst/>
            <a:gdLst>
              <a:gd name="connsiteX0" fmla="*/ 0 w 5834250"/>
              <a:gd name="connsiteY0" fmla="*/ 0 h 3566951"/>
              <a:gd name="connsiteX1" fmla="*/ 5833177 w 5834250"/>
              <a:gd name="connsiteY1" fmla="*/ 0 h 3566951"/>
              <a:gd name="connsiteX2" fmla="*/ 5833749 w 5834250"/>
              <a:gd name="connsiteY2" fmla="*/ 106533 h 3566951"/>
              <a:gd name="connsiteX3" fmla="*/ 5833177 w 5834250"/>
              <a:gd name="connsiteY3" fmla="*/ 1368797 h 3566951"/>
              <a:gd name="connsiteX4" fmla="*/ 3034999 w 5834250"/>
              <a:gd name="connsiteY4" fmla="*/ 3566951 h 3566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4250" h="3566951">
                <a:moveTo>
                  <a:pt x="0" y="0"/>
                </a:moveTo>
                <a:lnTo>
                  <a:pt x="5833177" y="0"/>
                </a:lnTo>
                <a:lnTo>
                  <a:pt x="5833749" y="106533"/>
                </a:lnTo>
                <a:cubicBezTo>
                  <a:pt x="5836008" y="617222"/>
                  <a:pt x="5829692" y="813141"/>
                  <a:pt x="5833177" y="1368797"/>
                </a:cubicBezTo>
                <a:lnTo>
                  <a:pt x="3034999" y="3566951"/>
                </a:lnTo>
                <a:close/>
              </a:path>
            </a:pathLst>
          </a:custGeom>
          <a:solidFill>
            <a:schemeClr val="bg2"/>
          </a:solidFill>
        </p:spPr>
        <p:txBody>
          <a:bodyPr wrap="square" anchor="ctr">
            <a:noAutofit/>
          </a:bodyPr>
          <a:lstStyle>
            <a:lvl1pPr algn="ctr">
              <a:defRPr/>
            </a:lvl1pPr>
          </a:lstStyle>
          <a:p>
            <a:r>
              <a:rPr lang="en-US"/>
              <a:t>Click icon to add picture</a:t>
            </a:r>
            <a:endParaRPr lang="en-US" dirty="0"/>
          </a:p>
        </p:txBody>
      </p:sp>
      <p:sp>
        <p:nvSpPr>
          <p:cNvPr id="10" name="Text Placeholder 12"/>
          <p:cNvSpPr>
            <a:spLocks noGrp="1"/>
          </p:cNvSpPr>
          <p:nvPr>
            <p:ph type="body" sz="quarter" idx="14"/>
          </p:nvPr>
        </p:nvSpPr>
        <p:spPr>
          <a:xfrm>
            <a:off x="838200" y="1743959"/>
            <a:ext cx="5479473" cy="4439065"/>
          </a:xfrm>
        </p:spPr>
        <p:txBody>
          <a:bodyPr>
            <a:normAutofit/>
          </a:bodyPr>
          <a:lstStyle>
            <a:lvl1pPr marL="0" indent="0" algn="l">
              <a:buNone/>
              <a:defRPr lang="en-US" sz="1400" dirty="0" smtClean="0">
                <a:solidFill>
                  <a:schemeClr val="tx1">
                    <a:lumMod val="85000"/>
                    <a:lumOff val="15000"/>
                  </a:schemeClr>
                </a:solidFill>
              </a:defRPr>
            </a:lvl1pPr>
          </a:lstStyle>
          <a:p>
            <a:pPr lvl="0"/>
            <a:r>
              <a:rPr lang="en-US"/>
              <a:t>Click to edit Master text styles</a:t>
            </a:r>
          </a:p>
        </p:txBody>
      </p:sp>
      <p:sp>
        <p:nvSpPr>
          <p:cNvPr id="2" name="Title 1"/>
          <p:cNvSpPr>
            <a:spLocks noGrp="1"/>
          </p:cNvSpPr>
          <p:nvPr>
            <p:ph type="title"/>
          </p:nvPr>
        </p:nvSpPr>
        <p:spPr>
          <a:xfrm>
            <a:off x="838200" y="675547"/>
            <a:ext cx="5479473" cy="1005840"/>
          </a:xfrm>
        </p:spPr>
        <p:txBody>
          <a:bodyPr/>
          <a:lstStyle/>
          <a:p>
            <a:r>
              <a:rPr lang="en-US"/>
              <a:t>Click to edit Master title style</a:t>
            </a:r>
          </a:p>
        </p:txBody>
      </p:sp>
      <p:sp>
        <p:nvSpPr>
          <p:cNvPr id="11" name="Isosceles Triangle 10"/>
          <p:cNvSpPr/>
          <p:nvPr/>
        </p:nvSpPr>
        <p:spPr>
          <a:xfrm>
            <a:off x="5634212" y="2914710"/>
            <a:ext cx="6450173" cy="3943290"/>
          </a:xfrm>
          <a:prstGeom prst="triangle">
            <a:avLst>
              <a:gd name="adj" fmla="val 41039"/>
            </a:avLst>
          </a:prstGeom>
          <a:gradFill>
            <a:gsLst>
              <a:gs pos="0">
                <a:schemeClr val="accent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Triangle 10"/>
          <p:cNvSpPr/>
          <p:nvPr/>
        </p:nvSpPr>
        <p:spPr>
          <a:xfrm rot="10800000">
            <a:off x="9118862" y="1477020"/>
            <a:ext cx="3073138" cy="5380980"/>
          </a:xfrm>
          <a:custGeom>
            <a:avLst/>
            <a:gdLst>
              <a:gd name="connsiteX0" fmla="*/ 0 w 3101418"/>
              <a:gd name="connsiteY0" fmla="*/ 5380980 h 5380980"/>
              <a:gd name="connsiteX1" fmla="*/ 0 w 3101418"/>
              <a:gd name="connsiteY1" fmla="*/ 0 h 5380980"/>
              <a:gd name="connsiteX2" fmla="*/ 3101418 w 3101418"/>
              <a:gd name="connsiteY2" fmla="*/ 5380980 h 5380980"/>
              <a:gd name="connsiteX3" fmla="*/ 0 w 3101418"/>
              <a:gd name="connsiteY3" fmla="*/ 5380980 h 5380980"/>
              <a:gd name="connsiteX0" fmla="*/ 0 w 3073138"/>
              <a:gd name="connsiteY0" fmla="*/ 5380980 h 5380980"/>
              <a:gd name="connsiteX1" fmla="*/ 0 w 3073138"/>
              <a:gd name="connsiteY1" fmla="*/ 0 h 5380980"/>
              <a:gd name="connsiteX2" fmla="*/ 3073138 w 3073138"/>
              <a:gd name="connsiteY2" fmla="*/ 3222241 h 5380980"/>
              <a:gd name="connsiteX3" fmla="*/ 0 w 3073138"/>
              <a:gd name="connsiteY3" fmla="*/ 5380980 h 5380980"/>
            </a:gdLst>
            <a:ahLst/>
            <a:cxnLst>
              <a:cxn ang="0">
                <a:pos x="connsiteX0" y="connsiteY0"/>
              </a:cxn>
              <a:cxn ang="0">
                <a:pos x="connsiteX1" y="connsiteY1"/>
              </a:cxn>
              <a:cxn ang="0">
                <a:pos x="connsiteX2" y="connsiteY2"/>
              </a:cxn>
              <a:cxn ang="0">
                <a:pos x="connsiteX3" y="connsiteY3"/>
              </a:cxn>
            </a:cxnLst>
            <a:rect l="l" t="t" r="r" b="b"/>
            <a:pathLst>
              <a:path w="3073138" h="5380980">
                <a:moveTo>
                  <a:pt x="0" y="5380980"/>
                </a:moveTo>
                <a:lnTo>
                  <a:pt x="0" y="0"/>
                </a:lnTo>
                <a:lnTo>
                  <a:pt x="3073138" y="3222241"/>
                </a:lnTo>
                <a:lnTo>
                  <a:pt x="0" y="5380980"/>
                </a:lnTo>
                <a:close/>
              </a:path>
            </a:pathLst>
          </a:custGeom>
          <a:gradFill>
            <a:gsLst>
              <a:gs pos="0">
                <a:schemeClr val="accent1"/>
              </a:gs>
              <a:gs pos="100000">
                <a:schemeClr val="bg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5241013"/>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roduct Preview Layout">
    <p:spTree>
      <p:nvGrpSpPr>
        <p:cNvPr id="1" name=""/>
        <p:cNvGrpSpPr/>
        <p:nvPr/>
      </p:nvGrpSpPr>
      <p:grpSpPr>
        <a:xfrm>
          <a:off x="0" y="0"/>
          <a:ext cx="0" cy="0"/>
          <a:chOff x="0" y="0"/>
          <a:chExt cx="0" cy="0"/>
        </a:xfrm>
      </p:grpSpPr>
      <p:sp>
        <p:nvSpPr>
          <p:cNvPr id="6" name="Right Triangle 5"/>
          <p:cNvSpPr/>
          <p:nvPr/>
        </p:nvSpPr>
        <p:spPr>
          <a:xfrm rot="5400000">
            <a:off x="-1" y="-10633"/>
            <a:ext cx="6868633" cy="6868633"/>
          </a:xfrm>
          <a:prstGeom prst="rtTriangle">
            <a:avLst/>
          </a:prstGeom>
          <a:gradFill flip="none" rotWithShape="1">
            <a:gsLst>
              <a:gs pos="0">
                <a:srgbClr val="0E69AF"/>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p:cNvSpPr>
            <a:spLocks noGrp="1"/>
          </p:cNvSpPr>
          <p:nvPr>
            <p:ph type="dt" sz="half" idx="10"/>
          </p:nvPr>
        </p:nvSpPr>
        <p:spPr/>
        <p:txBody>
          <a:bodyPr/>
          <a:lstStyle/>
          <a:p>
            <a:fld id="{540DD4F6-33E9-45E4-B1E4-18DA564F71B0}" type="datetime1">
              <a:rPr lang="en-US" smtClean="0"/>
              <a:t>10/4/2023</a:t>
            </a:fld>
            <a:endParaRPr lang="en-US"/>
          </a:p>
        </p:txBody>
      </p:sp>
      <p:sp>
        <p:nvSpPr>
          <p:cNvPr id="4" name="Footer Placeholder 3"/>
          <p:cNvSpPr>
            <a:spLocks noGrp="1"/>
          </p:cNvSpPr>
          <p:nvPr>
            <p:ph type="ftr" sz="quarter" idx="11"/>
          </p:nvPr>
        </p:nvSpPr>
        <p:spPr/>
        <p:txBody>
          <a:bodyPr/>
          <a:lstStyle/>
          <a:p>
            <a:r>
              <a:rPr lang="en-US"/>
              <a:t>43e-BM/HR/HDCV/FSOFT V1.2 - ©FPT SOFTWARE – Corporate Training Center</a:t>
            </a:r>
          </a:p>
        </p:txBody>
      </p:sp>
      <p:sp>
        <p:nvSpPr>
          <p:cNvPr id="5" name="Slide Number Placeholder 4"/>
          <p:cNvSpPr>
            <a:spLocks noGrp="1"/>
          </p:cNvSpPr>
          <p:nvPr>
            <p:ph type="sldNum" sz="quarter" idx="12"/>
          </p:nvPr>
        </p:nvSpPr>
        <p:spPr/>
        <p:txBody>
          <a:bodyPr/>
          <a:lstStyle/>
          <a:p>
            <a:fld id="{7F5043F6-4AAB-41F8-A27F-F80078A20D2B}" type="slidenum">
              <a:rPr lang="en-US" smtClean="0"/>
              <a:t>‹#›</a:t>
            </a:fld>
            <a:endParaRPr lang="en-US"/>
          </a:p>
        </p:txBody>
      </p:sp>
      <p:sp>
        <p:nvSpPr>
          <p:cNvPr id="7" name="Picture Placeholder 6"/>
          <p:cNvSpPr>
            <a:spLocks noGrp="1"/>
          </p:cNvSpPr>
          <p:nvPr>
            <p:ph type="pic" sz="quarter" idx="13"/>
          </p:nvPr>
        </p:nvSpPr>
        <p:spPr>
          <a:xfrm>
            <a:off x="1325088" y="2236881"/>
            <a:ext cx="3959352" cy="2523744"/>
          </a:xfrm>
        </p:spPr>
        <p:txBody>
          <a:bodyPr/>
          <a:lstStyle/>
          <a:p>
            <a:r>
              <a:rPr lang="en-US"/>
              <a:t>Click icon to add picture</a:t>
            </a:r>
          </a:p>
        </p:txBody>
      </p:sp>
      <p:sp>
        <p:nvSpPr>
          <p:cNvPr id="2" name="Title 1"/>
          <p:cNvSpPr>
            <a:spLocks noGrp="1"/>
          </p:cNvSpPr>
          <p:nvPr>
            <p:ph type="title"/>
          </p:nvPr>
        </p:nvSpPr>
        <p:spPr>
          <a:xfrm>
            <a:off x="838201" y="137160"/>
            <a:ext cx="5303520" cy="1645920"/>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8379926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secHead" preserve="1">
  <p:cSld name="ThankYou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40DD4F6-33E9-45E4-B1E4-18DA564F71B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Slide Number Placeholder 5"/>
          <p:cNvSpPr>
            <a:spLocks noGrp="1"/>
          </p:cNvSpPr>
          <p:nvPr>
            <p:ph type="sldNum" sz="quarter" idx="12"/>
          </p:nvPr>
        </p:nvSpPr>
        <p:spPr/>
        <p:txBody>
          <a:bodyPr/>
          <a:lstStyle/>
          <a:p>
            <a:fld id="{7F5043F6-4AAB-41F8-A27F-F80078A20D2B}" type="slidenum">
              <a:rPr lang="en-US" smtClean="0"/>
              <a:t>‹#›</a:t>
            </a:fld>
            <a:endParaRPr lang="en-US"/>
          </a:p>
        </p:txBody>
      </p:sp>
      <p:sp>
        <p:nvSpPr>
          <p:cNvPr id="7" name="Rectangle 6"/>
          <p:cNvSpPr/>
          <p:nvPr/>
        </p:nvSpPr>
        <p:spPr>
          <a:xfrm>
            <a:off x="838200" y="0"/>
            <a:ext cx="11353800" cy="6036733"/>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1206810" y="2636429"/>
            <a:ext cx="7946636" cy="4498389"/>
            <a:chOff x="-947324" y="3535924"/>
            <a:chExt cx="6210172" cy="3515418"/>
          </a:xfrm>
        </p:grpSpPr>
        <p:sp>
          <p:nvSpPr>
            <p:cNvPr id="9" name="Isosceles Triangle 12"/>
            <p:cNvSpPr/>
            <p:nvPr/>
          </p:nvSpPr>
          <p:spPr>
            <a:xfrm rot="1805607" flipV="1">
              <a:off x="-947324" y="3535924"/>
              <a:ext cx="3299160" cy="2852156"/>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52615"/>
                <a:gd name="connsiteY0" fmla="*/ 2852155 h 2913062"/>
                <a:gd name="connsiteX1" fmla="*/ 1658486 w 3352615"/>
                <a:gd name="connsiteY1" fmla="*/ 0 h 2913062"/>
                <a:gd name="connsiteX2" fmla="*/ 3352615 w 3352615"/>
                <a:gd name="connsiteY2" fmla="*/ 2913062 h 2913062"/>
                <a:gd name="connsiteX3" fmla="*/ 0 w 3352615"/>
                <a:gd name="connsiteY3" fmla="*/ 2852155 h 2913062"/>
                <a:gd name="connsiteX0" fmla="*/ 0 w 3299158"/>
                <a:gd name="connsiteY0" fmla="*/ 2852155 h 2852155"/>
                <a:gd name="connsiteX1" fmla="*/ 1658486 w 3299158"/>
                <a:gd name="connsiteY1" fmla="*/ 0 h 2852155"/>
                <a:gd name="connsiteX2" fmla="*/ 3299158 w 3299158"/>
                <a:gd name="connsiteY2" fmla="*/ 2831809 h 2852155"/>
                <a:gd name="connsiteX3" fmla="*/ 0 w 3299158"/>
                <a:gd name="connsiteY3" fmla="*/ 2852155 h 2852155"/>
              </a:gdLst>
              <a:ahLst/>
              <a:cxnLst>
                <a:cxn ang="0">
                  <a:pos x="connsiteX0" y="connsiteY0"/>
                </a:cxn>
                <a:cxn ang="0">
                  <a:pos x="connsiteX1" y="connsiteY1"/>
                </a:cxn>
                <a:cxn ang="0">
                  <a:pos x="connsiteX2" y="connsiteY2"/>
                </a:cxn>
                <a:cxn ang="0">
                  <a:pos x="connsiteX3" y="connsiteY3"/>
                </a:cxn>
              </a:cxnLst>
              <a:rect l="l" t="t" r="r" b="b"/>
              <a:pathLst>
                <a:path w="3299158" h="2852155">
                  <a:moveTo>
                    <a:pt x="0" y="2852155"/>
                  </a:moveTo>
                  <a:lnTo>
                    <a:pt x="1658486" y="0"/>
                  </a:lnTo>
                  <a:lnTo>
                    <a:pt x="3299158" y="2831809"/>
                  </a:lnTo>
                  <a:lnTo>
                    <a:pt x="0" y="2852155"/>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12"/>
            <p:cNvSpPr/>
            <p:nvPr/>
          </p:nvSpPr>
          <p:spPr>
            <a:xfrm rot="8980186" flipH="1" flipV="1">
              <a:off x="2675001" y="4134702"/>
              <a:ext cx="2587847" cy="2916640"/>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2499565"/>
                <a:gd name="connsiteY0" fmla="*/ 1376940 h 2913062"/>
                <a:gd name="connsiteX1" fmla="*/ 805436 w 2499565"/>
                <a:gd name="connsiteY1" fmla="*/ 0 h 2913062"/>
                <a:gd name="connsiteX2" fmla="*/ 2499565 w 2499565"/>
                <a:gd name="connsiteY2" fmla="*/ 2913062 h 2913062"/>
                <a:gd name="connsiteX3" fmla="*/ 0 w 2499565"/>
                <a:gd name="connsiteY3" fmla="*/ 1376940 h 2913062"/>
                <a:gd name="connsiteX0" fmla="*/ 0 w 2509434"/>
                <a:gd name="connsiteY0" fmla="*/ 1376940 h 2847255"/>
                <a:gd name="connsiteX1" fmla="*/ 805436 w 2509434"/>
                <a:gd name="connsiteY1" fmla="*/ 0 h 2847255"/>
                <a:gd name="connsiteX2" fmla="*/ 2509434 w 2509434"/>
                <a:gd name="connsiteY2" fmla="*/ 2847255 h 2847255"/>
                <a:gd name="connsiteX3" fmla="*/ 0 w 2509434"/>
                <a:gd name="connsiteY3" fmla="*/ 1376940 h 2847255"/>
              </a:gdLst>
              <a:ahLst/>
              <a:cxnLst>
                <a:cxn ang="0">
                  <a:pos x="connsiteX0" y="connsiteY0"/>
                </a:cxn>
                <a:cxn ang="0">
                  <a:pos x="connsiteX1" y="connsiteY1"/>
                </a:cxn>
                <a:cxn ang="0">
                  <a:pos x="connsiteX2" y="connsiteY2"/>
                </a:cxn>
                <a:cxn ang="0">
                  <a:pos x="connsiteX3" y="connsiteY3"/>
                </a:cxn>
              </a:cxnLst>
              <a:rect l="l" t="t" r="r" b="b"/>
              <a:pathLst>
                <a:path w="2509434" h="2847255">
                  <a:moveTo>
                    <a:pt x="0" y="1376940"/>
                  </a:moveTo>
                  <a:lnTo>
                    <a:pt x="805436" y="0"/>
                  </a:lnTo>
                  <a:lnTo>
                    <a:pt x="2509434" y="2847255"/>
                  </a:lnTo>
                  <a:lnTo>
                    <a:pt x="0" y="1376940"/>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2"/>
            <p:cNvSpPr/>
            <p:nvPr/>
          </p:nvSpPr>
          <p:spPr>
            <a:xfrm rot="9040758">
              <a:off x="120627" y="5280806"/>
              <a:ext cx="3276125" cy="1408312"/>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88250"/>
                <a:gd name="connsiteY0" fmla="*/ 1952875 h 2018976"/>
                <a:gd name="connsiteX1" fmla="*/ 1142393 w 3388250"/>
                <a:gd name="connsiteY1" fmla="*/ 0 h 2018976"/>
                <a:gd name="connsiteX2" fmla="*/ 3388250 w 3388250"/>
                <a:gd name="connsiteY2" fmla="*/ 2018976 h 2018976"/>
                <a:gd name="connsiteX3" fmla="*/ 0 w 3388250"/>
                <a:gd name="connsiteY3" fmla="*/ 1952875 h 2018976"/>
                <a:gd name="connsiteX0" fmla="*/ 0 w 3297704"/>
                <a:gd name="connsiteY0" fmla="*/ 1952875 h 1952875"/>
                <a:gd name="connsiteX1" fmla="*/ 1142393 w 3297704"/>
                <a:gd name="connsiteY1" fmla="*/ 0 h 1952875"/>
                <a:gd name="connsiteX2" fmla="*/ 3297704 w 3297704"/>
                <a:gd name="connsiteY2" fmla="*/ 1880104 h 1952875"/>
                <a:gd name="connsiteX3" fmla="*/ 0 w 3297704"/>
                <a:gd name="connsiteY3" fmla="*/ 1952875 h 1952875"/>
                <a:gd name="connsiteX0" fmla="*/ 0 w 3271947"/>
                <a:gd name="connsiteY0" fmla="*/ 1952875 h 1952875"/>
                <a:gd name="connsiteX1" fmla="*/ 1142393 w 3271947"/>
                <a:gd name="connsiteY1" fmla="*/ 0 h 1952875"/>
                <a:gd name="connsiteX2" fmla="*/ 3271947 w 3271947"/>
                <a:gd name="connsiteY2" fmla="*/ 1850718 h 1952875"/>
                <a:gd name="connsiteX3" fmla="*/ 0 w 3271947"/>
                <a:gd name="connsiteY3" fmla="*/ 1952875 h 1952875"/>
                <a:gd name="connsiteX0" fmla="*/ 0 w 3280798"/>
                <a:gd name="connsiteY0" fmla="*/ 1952875 h 1952875"/>
                <a:gd name="connsiteX1" fmla="*/ 1142393 w 3280798"/>
                <a:gd name="connsiteY1" fmla="*/ 0 h 1952875"/>
                <a:gd name="connsiteX2" fmla="*/ 3280798 w 3280798"/>
                <a:gd name="connsiteY2" fmla="*/ 1884528 h 1952875"/>
                <a:gd name="connsiteX3" fmla="*/ 0 w 3280798"/>
                <a:gd name="connsiteY3" fmla="*/ 1952875 h 1952875"/>
                <a:gd name="connsiteX0" fmla="*/ 0 w 3280798"/>
                <a:gd name="connsiteY0" fmla="*/ 1301727 h 1301727"/>
                <a:gd name="connsiteX1" fmla="*/ 762504 w 3280798"/>
                <a:gd name="connsiteY1" fmla="*/ 0 h 1301727"/>
                <a:gd name="connsiteX2" fmla="*/ 3280798 w 3280798"/>
                <a:gd name="connsiteY2" fmla="*/ 1233380 h 1301727"/>
                <a:gd name="connsiteX3" fmla="*/ 0 w 3280798"/>
                <a:gd name="connsiteY3" fmla="*/ 1301727 h 1301727"/>
                <a:gd name="connsiteX0" fmla="*/ 0 w 2306140"/>
                <a:gd name="connsiteY0" fmla="*/ 1301727 h 1301727"/>
                <a:gd name="connsiteX1" fmla="*/ 762504 w 2306140"/>
                <a:gd name="connsiteY1" fmla="*/ 0 h 1301727"/>
                <a:gd name="connsiteX2" fmla="*/ 2306140 w 2306140"/>
                <a:gd name="connsiteY2" fmla="*/ 1252858 h 1301727"/>
                <a:gd name="connsiteX3" fmla="*/ 0 w 2306140"/>
                <a:gd name="connsiteY3" fmla="*/ 1301727 h 1301727"/>
                <a:gd name="connsiteX0" fmla="*/ 0 w 2306140"/>
                <a:gd name="connsiteY0" fmla="*/ 1301727 h 1301727"/>
                <a:gd name="connsiteX1" fmla="*/ 762504 w 2306140"/>
                <a:gd name="connsiteY1" fmla="*/ 0 h 1301727"/>
                <a:gd name="connsiteX2" fmla="*/ 1666228 w 2306140"/>
                <a:gd name="connsiteY2" fmla="*/ 731193 h 1301727"/>
                <a:gd name="connsiteX3" fmla="*/ 2306140 w 2306140"/>
                <a:gd name="connsiteY3" fmla="*/ 1252858 h 1301727"/>
                <a:gd name="connsiteX4" fmla="*/ 0 w 2306140"/>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306140 w 2446516"/>
                <a:gd name="connsiteY3" fmla="*/ 1252858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89315 w 2446516"/>
                <a:gd name="connsiteY3" fmla="*/ 1257581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77787 w 2446516"/>
                <a:gd name="connsiteY3" fmla="*/ 1260816 h 1301727"/>
                <a:gd name="connsiteX4" fmla="*/ 0 w 2446516"/>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7787 w 2439135"/>
                <a:gd name="connsiteY3" fmla="*/ 1260816 h 1301727"/>
                <a:gd name="connsiteX4" fmla="*/ 0 w 2439135"/>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0406 w 2439135"/>
                <a:gd name="connsiteY3" fmla="*/ 1256671 h 1301727"/>
                <a:gd name="connsiteX4" fmla="*/ 0 w 2439135"/>
                <a:gd name="connsiteY4" fmla="*/ 1301727 h 130172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0 w 2420225"/>
                <a:gd name="connsiteY3" fmla="*/ 1302637 h 1302637"/>
                <a:gd name="connsiteX0" fmla="*/ 0 w 3030295"/>
                <a:gd name="connsiteY0" fmla="*/ 1302637 h 1302637"/>
                <a:gd name="connsiteX1" fmla="*/ 743594 w 3030295"/>
                <a:gd name="connsiteY1" fmla="*/ 0 h 1302637"/>
                <a:gd name="connsiteX2" fmla="*/ 3030295 w 3030295"/>
                <a:gd name="connsiteY2" fmla="*/ 1281166 h 1302637"/>
                <a:gd name="connsiteX3" fmla="*/ 0 w 3030295"/>
                <a:gd name="connsiteY3" fmla="*/ 1302637 h 1302637"/>
              </a:gdLst>
              <a:ahLst/>
              <a:cxnLst>
                <a:cxn ang="0">
                  <a:pos x="connsiteX0" y="connsiteY0"/>
                </a:cxn>
                <a:cxn ang="0">
                  <a:pos x="connsiteX1" y="connsiteY1"/>
                </a:cxn>
                <a:cxn ang="0">
                  <a:pos x="connsiteX2" y="connsiteY2"/>
                </a:cxn>
                <a:cxn ang="0">
                  <a:pos x="connsiteX3" y="connsiteY3"/>
                </a:cxn>
              </a:cxnLst>
              <a:rect l="l" t="t" r="r" b="b"/>
              <a:pathLst>
                <a:path w="3030295" h="1302637">
                  <a:moveTo>
                    <a:pt x="0" y="1302637"/>
                  </a:moveTo>
                  <a:lnTo>
                    <a:pt x="743594" y="0"/>
                  </a:lnTo>
                  <a:lnTo>
                    <a:pt x="3030295" y="1281166"/>
                  </a:lnTo>
                  <a:lnTo>
                    <a:pt x="0" y="1302637"/>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Picture 11"/>
          <p:cNvPicPr>
            <a:picLocks noChangeAspect="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522" y="986215"/>
            <a:ext cx="2575651" cy="563717"/>
          </a:xfrm>
          <a:prstGeom prst="rect">
            <a:avLst/>
          </a:prstGeom>
        </p:spPr>
      </p:pic>
      <p:sp>
        <p:nvSpPr>
          <p:cNvPr id="2" name="Title 1"/>
          <p:cNvSpPr>
            <a:spLocks noGrp="1"/>
          </p:cNvSpPr>
          <p:nvPr>
            <p:ph type="title"/>
          </p:nvPr>
        </p:nvSpPr>
        <p:spPr>
          <a:xfrm>
            <a:off x="863600" y="2462528"/>
            <a:ext cx="6772876" cy="1463040"/>
          </a:xfrm>
        </p:spPr>
        <p:txBody>
          <a:bodyPr anchor="ctr">
            <a:noAutofit/>
          </a:bodyPr>
          <a:lstStyle>
            <a:lvl1pPr algn="l">
              <a:defRPr sz="6000" b="1" spc="20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63600" y="3953109"/>
            <a:ext cx="6350000" cy="720996"/>
          </a:xfrm>
        </p:spPr>
        <p:txBody>
          <a:bodyPr lIns="91440" rIns="91440" anchor="ctr">
            <a:normAutofit/>
          </a:bodyPr>
          <a:lstStyle>
            <a:lvl1pPr marL="0" indent="0">
              <a:lnSpc>
                <a:spcPct val="100000"/>
              </a:lnSpc>
              <a:spcBef>
                <a:spcPts val="0"/>
              </a:spcBef>
              <a:buNone/>
              <a:defRPr sz="18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218675266"/>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ver Slide w Picture">
    <p:bg>
      <p:bgPr>
        <a:solidFill>
          <a:srgbClr val="0E69AF"/>
        </a:solidFill>
        <a:effectLst/>
      </p:bgPr>
    </p:bg>
    <p:spTree>
      <p:nvGrpSpPr>
        <p:cNvPr id="1" name=""/>
        <p:cNvGrpSpPr/>
        <p:nvPr/>
      </p:nvGrpSpPr>
      <p:grpSpPr>
        <a:xfrm>
          <a:off x="0" y="0"/>
          <a:ext cx="0" cy="0"/>
          <a:chOff x="0" y="0"/>
          <a:chExt cx="0" cy="0"/>
        </a:xfrm>
      </p:grpSpPr>
      <p:grpSp>
        <p:nvGrpSpPr>
          <p:cNvPr id="7" name="Group 6"/>
          <p:cNvGrpSpPr/>
          <p:nvPr/>
        </p:nvGrpSpPr>
        <p:grpSpPr>
          <a:xfrm>
            <a:off x="-1206810" y="3465371"/>
            <a:ext cx="7946636" cy="4498389"/>
            <a:chOff x="-947324" y="3535924"/>
            <a:chExt cx="6210172" cy="3515418"/>
          </a:xfrm>
        </p:grpSpPr>
        <p:sp>
          <p:nvSpPr>
            <p:cNvPr id="8" name="Isosceles Triangle 12"/>
            <p:cNvSpPr/>
            <p:nvPr/>
          </p:nvSpPr>
          <p:spPr>
            <a:xfrm rot="1805607" flipV="1">
              <a:off x="-947324" y="3535924"/>
              <a:ext cx="3299160" cy="2852156"/>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52615"/>
                <a:gd name="connsiteY0" fmla="*/ 2852155 h 2913062"/>
                <a:gd name="connsiteX1" fmla="*/ 1658486 w 3352615"/>
                <a:gd name="connsiteY1" fmla="*/ 0 h 2913062"/>
                <a:gd name="connsiteX2" fmla="*/ 3352615 w 3352615"/>
                <a:gd name="connsiteY2" fmla="*/ 2913062 h 2913062"/>
                <a:gd name="connsiteX3" fmla="*/ 0 w 3352615"/>
                <a:gd name="connsiteY3" fmla="*/ 2852155 h 2913062"/>
                <a:gd name="connsiteX0" fmla="*/ 0 w 3299158"/>
                <a:gd name="connsiteY0" fmla="*/ 2852155 h 2852155"/>
                <a:gd name="connsiteX1" fmla="*/ 1658486 w 3299158"/>
                <a:gd name="connsiteY1" fmla="*/ 0 h 2852155"/>
                <a:gd name="connsiteX2" fmla="*/ 3299158 w 3299158"/>
                <a:gd name="connsiteY2" fmla="*/ 2831809 h 2852155"/>
                <a:gd name="connsiteX3" fmla="*/ 0 w 3299158"/>
                <a:gd name="connsiteY3" fmla="*/ 2852155 h 2852155"/>
              </a:gdLst>
              <a:ahLst/>
              <a:cxnLst>
                <a:cxn ang="0">
                  <a:pos x="connsiteX0" y="connsiteY0"/>
                </a:cxn>
                <a:cxn ang="0">
                  <a:pos x="connsiteX1" y="connsiteY1"/>
                </a:cxn>
                <a:cxn ang="0">
                  <a:pos x="connsiteX2" y="connsiteY2"/>
                </a:cxn>
                <a:cxn ang="0">
                  <a:pos x="connsiteX3" y="connsiteY3"/>
                </a:cxn>
              </a:cxnLst>
              <a:rect l="l" t="t" r="r" b="b"/>
              <a:pathLst>
                <a:path w="3299158" h="2852155">
                  <a:moveTo>
                    <a:pt x="0" y="2852155"/>
                  </a:moveTo>
                  <a:lnTo>
                    <a:pt x="1658486" y="0"/>
                  </a:lnTo>
                  <a:lnTo>
                    <a:pt x="3299158" y="2831809"/>
                  </a:lnTo>
                  <a:lnTo>
                    <a:pt x="0" y="2852155"/>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12"/>
            <p:cNvSpPr/>
            <p:nvPr/>
          </p:nvSpPr>
          <p:spPr>
            <a:xfrm rot="8980186" flipH="1" flipV="1">
              <a:off x="2675001" y="4134702"/>
              <a:ext cx="2587847" cy="2916640"/>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2499565"/>
                <a:gd name="connsiteY0" fmla="*/ 1376940 h 2913062"/>
                <a:gd name="connsiteX1" fmla="*/ 805436 w 2499565"/>
                <a:gd name="connsiteY1" fmla="*/ 0 h 2913062"/>
                <a:gd name="connsiteX2" fmla="*/ 2499565 w 2499565"/>
                <a:gd name="connsiteY2" fmla="*/ 2913062 h 2913062"/>
                <a:gd name="connsiteX3" fmla="*/ 0 w 2499565"/>
                <a:gd name="connsiteY3" fmla="*/ 1376940 h 2913062"/>
                <a:gd name="connsiteX0" fmla="*/ 0 w 2509434"/>
                <a:gd name="connsiteY0" fmla="*/ 1376940 h 2847255"/>
                <a:gd name="connsiteX1" fmla="*/ 805436 w 2509434"/>
                <a:gd name="connsiteY1" fmla="*/ 0 h 2847255"/>
                <a:gd name="connsiteX2" fmla="*/ 2509434 w 2509434"/>
                <a:gd name="connsiteY2" fmla="*/ 2847255 h 2847255"/>
                <a:gd name="connsiteX3" fmla="*/ 0 w 2509434"/>
                <a:gd name="connsiteY3" fmla="*/ 1376940 h 2847255"/>
              </a:gdLst>
              <a:ahLst/>
              <a:cxnLst>
                <a:cxn ang="0">
                  <a:pos x="connsiteX0" y="connsiteY0"/>
                </a:cxn>
                <a:cxn ang="0">
                  <a:pos x="connsiteX1" y="connsiteY1"/>
                </a:cxn>
                <a:cxn ang="0">
                  <a:pos x="connsiteX2" y="connsiteY2"/>
                </a:cxn>
                <a:cxn ang="0">
                  <a:pos x="connsiteX3" y="connsiteY3"/>
                </a:cxn>
              </a:cxnLst>
              <a:rect l="l" t="t" r="r" b="b"/>
              <a:pathLst>
                <a:path w="2509434" h="2847255">
                  <a:moveTo>
                    <a:pt x="0" y="1376940"/>
                  </a:moveTo>
                  <a:lnTo>
                    <a:pt x="805436" y="0"/>
                  </a:lnTo>
                  <a:lnTo>
                    <a:pt x="2509434" y="2847255"/>
                  </a:lnTo>
                  <a:lnTo>
                    <a:pt x="0" y="1376940"/>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12"/>
            <p:cNvSpPr/>
            <p:nvPr/>
          </p:nvSpPr>
          <p:spPr>
            <a:xfrm rot="9040758">
              <a:off x="120627" y="5280806"/>
              <a:ext cx="3276125" cy="1408312"/>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88250"/>
                <a:gd name="connsiteY0" fmla="*/ 1952875 h 2018976"/>
                <a:gd name="connsiteX1" fmla="*/ 1142393 w 3388250"/>
                <a:gd name="connsiteY1" fmla="*/ 0 h 2018976"/>
                <a:gd name="connsiteX2" fmla="*/ 3388250 w 3388250"/>
                <a:gd name="connsiteY2" fmla="*/ 2018976 h 2018976"/>
                <a:gd name="connsiteX3" fmla="*/ 0 w 3388250"/>
                <a:gd name="connsiteY3" fmla="*/ 1952875 h 2018976"/>
                <a:gd name="connsiteX0" fmla="*/ 0 w 3297704"/>
                <a:gd name="connsiteY0" fmla="*/ 1952875 h 1952875"/>
                <a:gd name="connsiteX1" fmla="*/ 1142393 w 3297704"/>
                <a:gd name="connsiteY1" fmla="*/ 0 h 1952875"/>
                <a:gd name="connsiteX2" fmla="*/ 3297704 w 3297704"/>
                <a:gd name="connsiteY2" fmla="*/ 1880104 h 1952875"/>
                <a:gd name="connsiteX3" fmla="*/ 0 w 3297704"/>
                <a:gd name="connsiteY3" fmla="*/ 1952875 h 1952875"/>
                <a:gd name="connsiteX0" fmla="*/ 0 w 3271947"/>
                <a:gd name="connsiteY0" fmla="*/ 1952875 h 1952875"/>
                <a:gd name="connsiteX1" fmla="*/ 1142393 w 3271947"/>
                <a:gd name="connsiteY1" fmla="*/ 0 h 1952875"/>
                <a:gd name="connsiteX2" fmla="*/ 3271947 w 3271947"/>
                <a:gd name="connsiteY2" fmla="*/ 1850718 h 1952875"/>
                <a:gd name="connsiteX3" fmla="*/ 0 w 3271947"/>
                <a:gd name="connsiteY3" fmla="*/ 1952875 h 1952875"/>
                <a:gd name="connsiteX0" fmla="*/ 0 w 3280798"/>
                <a:gd name="connsiteY0" fmla="*/ 1952875 h 1952875"/>
                <a:gd name="connsiteX1" fmla="*/ 1142393 w 3280798"/>
                <a:gd name="connsiteY1" fmla="*/ 0 h 1952875"/>
                <a:gd name="connsiteX2" fmla="*/ 3280798 w 3280798"/>
                <a:gd name="connsiteY2" fmla="*/ 1884528 h 1952875"/>
                <a:gd name="connsiteX3" fmla="*/ 0 w 3280798"/>
                <a:gd name="connsiteY3" fmla="*/ 1952875 h 1952875"/>
                <a:gd name="connsiteX0" fmla="*/ 0 w 3280798"/>
                <a:gd name="connsiteY0" fmla="*/ 1301727 h 1301727"/>
                <a:gd name="connsiteX1" fmla="*/ 762504 w 3280798"/>
                <a:gd name="connsiteY1" fmla="*/ 0 h 1301727"/>
                <a:gd name="connsiteX2" fmla="*/ 3280798 w 3280798"/>
                <a:gd name="connsiteY2" fmla="*/ 1233380 h 1301727"/>
                <a:gd name="connsiteX3" fmla="*/ 0 w 3280798"/>
                <a:gd name="connsiteY3" fmla="*/ 1301727 h 1301727"/>
                <a:gd name="connsiteX0" fmla="*/ 0 w 2306140"/>
                <a:gd name="connsiteY0" fmla="*/ 1301727 h 1301727"/>
                <a:gd name="connsiteX1" fmla="*/ 762504 w 2306140"/>
                <a:gd name="connsiteY1" fmla="*/ 0 h 1301727"/>
                <a:gd name="connsiteX2" fmla="*/ 2306140 w 2306140"/>
                <a:gd name="connsiteY2" fmla="*/ 1252858 h 1301727"/>
                <a:gd name="connsiteX3" fmla="*/ 0 w 2306140"/>
                <a:gd name="connsiteY3" fmla="*/ 1301727 h 1301727"/>
                <a:gd name="connsiteX0" fmla="*/ 0 w 2306140"/>
                <a:gd name="connsiteY0" fmla="*/ 1301727 h 1301727"/>
                <a:gd name="connsiteX1" fmla="*/ 762504 w 2306140"/>
                <a:gd name="connsiteY1" fmla="*/ 0 h 1301727"/>
                <a:gd name="connsiteX2" fmla="*/ 1666228 w 2306140"/>
                <a:gd name="connsiteY2" fmla="*/ 731193 h 1301727"/>
                <a:gd name="connsiteX3" fmla="*/ 2306140 w 2306140"/>
                <a:gd name="connsiteY3" fmla="*/ 1252858 h 1301727"/>
                <a:gd name="connsiteX4" fmla="*/ 0 w 2306140"/>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306140 w 2446516"/>
                <a:gd name="connsiteY3" fmla="*/ 1252858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89315 w 2446516"/>
                <a:gd name="connsiteY3" fmla="*/ 1257581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77787 w 2446516"/>
                <a:gd name="connsiteY3" fmla="*/ 1260816 h 1301727"/>
                <a:gd name="connsiteX4" fmla="*/ 0 w 2446516"/>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7787 w 2439135"/>
                <a:gd name="connsiteY3" fmla="*/ 1260816 h 1301727"/>
                <a:gd name="connsiteX4" fmla="*/ 0 w 2439135"/>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0406 w 2439135"/>
                <a:gd name="connsiteY3" fmla="*/ 1256671 h 1301727"/>
                <a:gd name="connsiteX4" fmla="*/ 0 w 2439135"/>
                <a:gd name="connsiteY4" fmla="*/ 1301727 h 130172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0 w 2420225"/>
                <a:gd name="connsiteY3" fmla="*/ 1302637 h 1302637"/>
                <a:gd name="connsiteX0" fmla="*/ 0 w 3030295"/>
                <a:gd name="connsiteY0" fmla="*/ 1302637 h 1302637"/>
                <a:gd name="connsiteX1" fmla="*/ 743594 w 3030295"/>
                <a:gd name="connsiteY1" fmla="*/ 0 h 1302637"/>
                <a:gd name="connsiteX2" fmla="*/ 3030295 w 3030295"/>
                <a:gd name="connsiteY2" fmla="*/ 1281166 h 1302637"/>
                <a:gd name="connsiteX3" fmla="*/ 0 w 3030295"/>
                <a:gd name="connsiteY3" fmla="*/ 1302637 h 1302637"/>
              </a:gdLst>
              <a:ahLst/>
              <a:cxnLst>
                <a:cxn ang="0">
                  <a:pos x="connsiteX0" y="connsiteY0"/>
                </a:cxn>
                <a:cxn ang="0">
                  <a:pos x="connsiteX1" y="connsiteY1"/>
                </a:cxn>
                <a:cxn ang="0">
                  <a:pos x="connsiteX2" y="connsiteY2"/>
                </a:cxn>
                <a:cxn ang="0">
                  <a:pos x="connsiteX3" y="connsiteY3"/>
                </a:cxn>
              </a:cxnLst>
              <a:rect l="l" t="t" r="r" b="b"/>
              <a:pathLst>
                <a:path w="3030295" h="1302637">
                  <a:moveTo>
                    <a:pt x="0" y="1302637"/>
                  </a:moveTo>
                  <a:lnTo>
                    <a:pt x="743594" y="0"/>
                  </a:lnTo>
                  <a:lnTo>
                    <a:pt x="3030295" y="1281166"/>
                  </a:lnTo>
                  <a:lnTo>
                    <a:pt x="0" y="1302637"/>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p:cNvSpPr>
            <a:spLocks noGrp="1"/>
          </p:cNvSpPr>
          <p:nvPr>
            <p:ph type="sldNum" sz="quarter" idx="12"/>
          </p:nvPr>
        </p:nvSpPr>
        <p:spPr/>
        <p:txBody>
          <a:bodyPr/>
          <a:lstStyle/>
          <a:p>
            <a:fld id="{7F5043F6-4AAB-41F8-A27F-F80078A20D2B}" type="slidenum">
              <a:rPr lang="en-US" smtClean="0"/>
              <a:t>‹#›</a:t>
            </a:fld>
            <a:endParaRPr lang="en-US"/>
          </a:p>
        </p:txBody>
      </p:sp>
      <p:sp>
        <p:nvSpPr>
          <p:cNvPr id="6" name="Picture Placeholder 2"/>
          <p:cNvSpPr>
            <a:spLocks noGrp="1"/>
          </p:cNvSpPr>
          <p:nvPr>
            <p:ph type="pic" sz="quarter" idx="13"/>
          </p:nvPr>
        </p:nvSpPr>
        <p:spPr>
          <a:xfrm>
            <a:off x="6632448" y="0"/>
            <a:ext cx="5559552" cy="6858000"/>
          </a:xfrm>
          <a:solidFill>
            <a:schemeClr val="bg2"/>
          </a:solidFill>
        </p:spPr>
        <p:txBody>
          <a:bodyPr/>
          <a:lstStyle/>
          <a:p>
            <a:r>
              <a:rPr lang="en-US"/>
              <a:t>Click icon to add picture</a:t>
            </a:r>
          </a:p>
        </p:txBody>
      </p:sp>
      <p:sp>
        <p:nvSpPr>
          <p:cNvPr id="12" name="Title 1"/>
          <p:cNvSpPr>
            <a:spLocks noGrp="1"/>
          </p:cNvSpPr>
          <p:nvPr>
            <p:ph type="title"/>
          </p:nvPr>
        </p:nvSpPr>
        <p:spPr>
          <a:xfrm>
            <a:off x="838200" y="986215"/>
            <a:ext cx="5673811" cy="2772985"/>
          </a:xfrm>
        </p:spPr>
        <p:txBody>
          <a:bodyPr anchor="b">
            <a:normAutofit/>
          </a:bodyPr>
          <a:lstStyle>
            <a:lvl1pPr>
              <a:defRPr sz="4800">
                <a:solidFill>
                  <a:schemeClr val="bg1"/>
                </a:solidFill>
              </a:defRPr>
            </a:lvl1pPr>
          </a:lstStyle>
          <a:p>
            <a:r>
              <a:rPr lang="en-US"/>
              <a:t>Click to edit Master title style</a:t>
            </a:r>
            <a:endParaRPr lang="en-US" dirty="0"/>
          </a:p>
        </p:txBody>
      </p:sp>
      <p:sp>
        <p:nvSpPr>
          <p:cNvPr id="13" name="Text Placeholder 2"/>
          <p:cNvSpPr>
            <a:spLocks noGrp="1"/>
          </p:cNvSpPr>
          <p:nvPr>
            <p:ph type="body" idx="1"/>
          </p:nvPr>
        </p:nvSpPr>
        <p:spPr>
          <a:xfrm>
            <a:off x="838200" y="3841936"/>
            <a:ext cx="5673811" cy="862461"/>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15" name="Group 14"/>
          <p:cNvGrpSpPr/>
          <p:nvPr/>
        </p:nvGrpSpPr>
        <p:grpSpPr>
          <a:xfrm>
            <a:off x="-1206810" y="3465371"/>
            <a:ext cx="7946636" cy="4498389"/>
            <a:chOff x="-947324" y="3535924"/>
            <a:chExt cx="6210172" cy="3515418"/>
          </a:xfrm>
        </p:grpSpPr>
        <p:sp>
          <p:nvSpPr>
            <p:cNvPr id="16" name="Isosceles Triangle 12"/>
            <p:cNvSpPr/>
            <p:nvPr/>
          </p:nvSpPr>
          <p:spPr>
            <a:xfrm rot="1805607" flipV="1">
              <a:off x="-947324" y="3535924"/>
              <a:ext cx="3299160" cy="2852156"/>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52615"/>
                <a:gd name="connsiteY0" fmla="*/ 2852155 h 2913062"/>
                <a:gd name="connsiteX1" fmla="*/ 1658486 w 3352615"/>
                <a:gd name="connsiteY1" fmla="*/ 0 h 2913062"/>
                <a:gd name="connsiteX2" fmla="*/ 3352615 w 3352615"/>
                <a:gd name="connsiteY2" fmla="*/ 2913062 h 2913062"/>
                <a:gd name="connsiteX3" fmla="*/ 0 w 3352615"/>
                <a:gd name="connsiteY3" fmla="*/ 2852155 h 2913062"/>
                <a:gd name="connsiteX0" fmla="*/ 0 w 3299158"/>
                <a:gd name="connsiteY0" fmla="*/ 2852155 h 2852155"/>
                <a:gd name="connsiteX1" fmla="*/ 1658486 w 3299158"/>
                <a:gd name="connsiteY1" fmla="*/ 0 h 2852155"/>
                <a:gd name="connsiteX2" fmla="*/ 3299158 w 3299158"/>
                <a:gd name="connsiteY2" fmla="*/ 2831809 h 2852155"/>
                <a:gd name="connsiteX3" fmla="*/ 0 w 3299158"/>
                <a:gd name="connsiteY3" fmla="*/ 2852155 h 2852155"/>
              </a:gdLst>
              <a:ahLst/>
              <a:cxnLst>
                <a:cxn ang="0">
                  <a:pos x="connsiteX0" y="connsiteY0"/>
                </a:cxn>
                <a:cxn ang="0">
                  <a:pos x="connsiteX1" y="connsiteY1"/>
                </a:cxn>
                <a:cxn ang="0">
                  <a:pos x="connsiteX2" y="connsiteY2"/>
                </a:cxn>
                <a:cxn ang="0">
                  <a:pos x="connsiteX3" y="connsiteY3"/>
                </a:cxn>
              </a:cxnLst>
              <a:rect l="l" t="t" r="r" b="b"/>
              <a:pathLst>
                <a:path w="3299158" h="2852155">
                  <a:moveTo>
                    <a:pt x="0" y="2852155"/>
                  </a:moveTo>
                  <a:lnTo>
                    <a:pt x="1658486" y="0"/>
                  </a:lnTo>
                  <a:lnTo>
                    <a:pt x="3299158" y="2831809"/>
                  </a:lnTo>
                  <a:lnTo>
                    <a:pt x="0" y="2852155"/>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2"/>
            <p:cNvSpPr/>
            <p:nvPr/>
          </p:nvSpPr>
          <p:spPr>
            <a:xfrm rot="8980186" flipH="1" flipV="1">
              <a:off x="2675001" y="4134702"/>
              <a:ext cx="2587847" cy="2916640"/>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2499565"/>
                <a:gd name="connsiteY0" fmla="*/ 1376940 h 2913062"/>
                <a:gd name="connsiteX1" fmla="*/ 805436 w 2499565"/>
                <a:gd name="connsiteY1" fmla="*/ 0 h 2913062"/>
                <a:gd name="connsiteX2" fmla="*/ 2499565 w 2499565"/>
                <a:gd name="connsiteY2" fmla="*/ 2913062 h 2913062"/>
                <a:gd name="connsiteX3" fmla="*/ 0 w 2499565"/>
                <a:gd name="connsiteY3" fmla="*/ 1376940 h 2913062"/>
                <a:gd name="connsiteX0" fmla="*/ 0 w 2509434"/>
                <a:gd name="connsiteY0" fmla="*/ 1376940 h 2847255"/>
                <a:gd name="connsiteX1" fmla="*/ 805436 w 2509434"/>
                <a:gd name="connsiteY1" fmla="*/ 0 h 2847255"/>
                <a:gd name="connsiteX2" fmla="*/ 2509434 w 2509434"/>
                <a:gd name="connsiteY2" fmla="*/ 2847255 h 2847255"/>
                <a:gd name="connsiteX3" fmla="*/ 0 w 2509434"/>
                <a:gd name="connsiteY3" fmla="*/ 1376940 h 2847255"/>
              </a:gdLst>
              <a:ahLst/>
              <a:cxnLst>
                <a:cxn ang="0">
                  <a:pos x="connsiteX0" y="connsiteY0"/>
                </a:cxn>
                <a:cxn ang="0">
                  <a:pos x="connsiteX1" y="connsiteY1"/>
                </a:cxn>
                <a:cxn ang="0">
                  <a:pos x="connsiteX2" y="connsiteY2"/>
                </a:cxn>
                <a:cxn ang="0">
                  <a:pos x="connsiteX3" y="connsiteY3"/>
                </a:cxn>
              </a:cxnLst>
              <a:rect l="l" t="t" r="r" b="b"/>
              <a:pathLst>
                <a:path w="2509434" h="2847255">
                  <a:moveTo>
                    <a:pt x="0" y="1376940"/>
                  </a:moveTo>
                  <a:lnTo>
                    <a:pt x="805436" y="0"/>
                  </a:lnTo>
                  <a:lnTo>
                    <a:pt x="2509434" y="2847255"/>
                  </a:lnTo>
                  <a:lnTo>
                    <a:pt x="0" y="1376940"/>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2"/>
            <p:cNvSpPr/>
            <p:nvPr/>
          </p:nvSpPr>
          <p:spPr>
            <a:xfrm rot="9040758">
              <a:off x="120627" y="5280806"/>
              <a:ext cx="3276125" cy="1408312"/>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88250"/>
                <a:gd name="connsiteY0" fmla="*/ 1952875 h 2018976"/>
                <a:gd name="connsiteX1" fmla="*/ 1142393 w 3388250"/>
                <a:gd name="connsiteY1" fmla="*/ 0 h 2018976"/>
                <a:gd name="connsiteX2" fmla="*/ 3388250 w 3388250"/>
                <a:gd name="connsiteY2" fmla="*/ 2018976 h 2018976"/>
                <a:gd name="connsiteX3" fmla="*/ 0 w 3388250"/>
                <a:gd name="connsiteY3" fmla="*/ 1952875 h 2018976"/>
                <a:gd name="connsiteX0" fmla="*/ 0 w 3297704"/>
                <a:gd name="connsiteY0" fmla="*/ 1952875 h 1952875"/>
                <a:gd name="connsiteX1" fmla="*/ 1142393 w 3297704"/>
                <a:gd name="connsiteY1" fmla="*/ 0 h 1952875"/>
                <a:gd name="connsiteX2" fmla="*/ 3297704 w 3297704"/>
                <a:gd name="connsiteY2" fmla="*/ 1880104 h 1952875"/>
                <a:gd name="connsiteX3" fmla="*/ 0 w 3297704"/>
                <a:gd name="connsiteY3" fmla="*/ 1952875 h 1952875"/>
                <a:gd name="connsiteX0" fmla="*/ 0 w 3271947"/>
                <a:gd name="connsiteY0" fmla="*/ 1952875 h 1952875"/>
                <a:gd name="connsiteX1" fmla="*/ 1142393 w 3271947"/>
                <a:gd name="connsiteY1" fmla="*/ 0 h 1952875"/>
                <a:gd name="connsiteX2" fmla="*/ 3271947 w 3271947"/>
                <a:gd name="connsiteY2" fmla="*/ 1850718 h 1952875"/>
                <a:gd name="connsiteX3" fmla="*/ 0 w 3271947"/>
                <a:gd name="connsiteY3" fmla="*/ 1952875 h 1952875"/>
                <a:gd name="connsiteX0" fmla="*/ 0 w 3280798"/>
                <a:gd name="connsiteY0" fmla="*/ 1952875 h 1952875"/>
                <a:gd name="connsiteX1" fmla="*/ 1142393 w 3280798"/>
                <a:gd name="connsiteY1" fmla="*/ 0 h 1952875"/>
                <a:gd name="connsiteX2" fmla="*/ 3280798 w 3280798"/>
                <a:gd name="connsiteY2" fmla="*/ 1884528 h 1952875"/>
                <a:gd name="connsiteX3" fmla="*/ 0 w 3280798"/>
                <a:gd name="connsiteY3" fmla="*/ 1952875 h 1952875"/>
                <a:gd name="connsiteX0" fmla="*/ 0 w 3280798"/>
                <a:gd name="connsiteY0" fmla="*/ 1301727 h 1301727"/>
                <a:gd name="connsiteX1" fmla="*/ 762504 w 3280798"/>
                <a:gd name="connsiteY1" fmla="*/ 0 h 1301727"/>
                <a:gd name="connsiteX2" fmla="*/ 3280798 w 3280798"/>
                <a:gd name="connsiteY2" fmla="*/ 1233380 h 1301727"/>
                <a:gd name="connsiteX3" fmla="*/ 0 w 3280798"/>
                <a:gd name="connsiteY3" fmla="*/ 1301727 h 1301727"/>
                <a:gd name="connsiteX0" fmla="*/ 0 w 2306140"/>
                <a:gd name="connsiteY0" fmla="*/ 1301727 h 1301727"/>
                <a:gd name="connsiteX1" fmla="*/ 762504 w 2306140"/>
                <a:gd name="connsiteY1" fmla="*/ 0 h 1301727"/>
                <a:gd name="connsiteX2" fmla="*/ 2306140 w 2306140"/>
                <a:gd name="connsiteY2" fmla="*/ 1252858 h 1301727"/>
                <a:gd name="connsiteX3" fmla="*/ 0 w 2306140"/>
                <a:gd name="connsiteY3" fmla="*/ 1301727 h 1301727"/>
                <a:gd name="connsiteX0" fmla="*/ 0 w 2306140"/>
                <a:gd name="connsiteY0" fmla="*/ 1301727 h 1301727"/>
                <a:gd name="connsiteX1" fmla="*/ 762504 w 2306140"/>
                <a:gd name="connsiteY1" fmla="*/ 0 h 1301727"/>
                <a:gd name="connsiteX2" fmla="*/ 1666228 w 2306140"/>
                <a:gd name="connsiteY2" fmla="*/ 731193 h 1301727"/>
                <a:gd name="connsiteX3" fmla="*/ 2306140 w 2306140"/>
                <a:gd name="connsiteY3" fmla="*/ 1252858 h 1301727"/>
                <a:gd name="connsiteX4" fmla="*/ 0 w 2306140"/>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306140 w 2446516"/>
                <a:gd name="connsiteY3" fmla="*/ 1252858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89315 w 2446516"/>
                <a:gd name="connsiteY3" fmla="*/ 1257581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77787 w 2446516"/>
                <a:gd name="connsiteY3" fmla="*/ 1260816 h 1301727"/>
                <a:gd name="connsiteX4" fmla="*/ 0 w 2446516"/>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7787 w 2439135"/>
                <a:gd name="connsiteY3" fmla="*/ 1260816 h 1301727"/>
                <a:gd name="connsiteX4" fmla="*/ 0 w 2439135"/>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0406 w 2439135"/>
                <a:gd name="connsiteY3" fmla="*/ 1256671 h 1301727"/>
                <a:gd name="connsiteX4" fmla="*/ 0 w 2439135"/>
                <a:gd name="connsiteY4" fmla="*/ 1301727 h 130172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0 w 2420225"/>
                <a:gd name="connsiteY3" fmla="*/ 1302637 h 1302637"/>
                <a:gd name="connsiteX0" fmla="*/ 0 w 3030295"/>
                <a:gd name="connsiteY0" fmla="*/ 1302637 h 1302637"/>
                <a:gd name="connsiteX1" fmla="*/ 743594 w 3030295"/>
                <a:gd name="connsiteY1" fmla="*/ 0 h 1302637"/>
                <a:gd name="connsiteX2" fmla="*/ 3030295 w 3030295"/>
                <a:gd name="connsiteY2" fmla="*/ 1281166 h 1302637"/>
                <a:gd name="connsiteX3" fmla="*/ 0 w 3030295"/>
                <a:gd name="connsiteY3" fmla="*/ 1302637 h 1302637"/>
              </a:gdLst>
              <a:ahLst/>
              <a:cxnLst>
                <a:cxn ang="0">
                  <a:pos x="connsiteX0" y="connsiteY0"/>
                </a:cxn>
                <a:cxn ang="0">
                  <a:pos x="connsiteX1" y="connsiteY1"/>
                </a:cxn>
                <a:cxn ang="0">
                  <a:pos x="connsiteX2" y="connsiteY2"/>
                </a:cxn>
                <a:cxn ang="0">
                  <a:pos x="connsiteX3" y="connsiteY3"/>
                </a:cxn>
              </a:cxnLst>
              <a:rect l="l" t="t" r="r" b="b"/>
              <a:pathLst>
                <a:path w="3030295" h="1302637">
                  <a:moveTo>
                    <a:pt x="0" y="1302637"/>
                  </a:moveTo>
                  <a:lnTo>
                    <a:pt x="743594" y="0"/>
                  </a:lnTo>
                  <a:lnTo>
                    <a:pt x="3030295" y="1281166"/>
                  </a:lnTo>
                  <a:lnTo>
                    <a:pt x="0" y="1302637"/>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522" y="986215"/>
            <a:ext cx="2575651" cy="563717"/>
          </a:xfrm>
          <a:prstGeom prst="rect">
            <a:avLst/>
          </a:prstGeom>
        </p:spPr>
      </p:pic>
      <p:pic>
        <p:nvPicPr>
          <p:cNvPr id="14" name="Picture 13"/>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15686584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228147"/>
            <a:ext cx="10515600" cy="500806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sz="800"/>
            </a:lvl1pPr>
          </a:lstStyle>
          <a:p>
            <a:fld id="{9A02AA4E-4351-4223-A8B1-0743B260C7E0}" type="datetime1">
              <a:rPr lang="en-US" smtClean="0"/>
              <a:t>10/4/2023</a:t>
            </a:fld>
            <a:endParaRPr lang="en-US"/>
          </a:p>
        </p:txBody>
      </p:sp>
      <p:sp>
        <p:nvSpPr>
          <p:cNvPr id="6" name="Slide Number Placeholder 5"/>
          <p:cNvSpPr>
            <a:spLocks noGrp="1"/>
          </p:cNvSpPr>
          <p:nvPr>
            <p:ph type="sldNum" sz="quarter" idx="12"/>
          </p:nvPr>
        </p:nvSpPr>
        <p:spPr/>
        <p:txBody>
          <a:bodyPr/>
          <a:lstStyle>
            <a:lvl1pPr>
              <a:defRPr sz="800"/>
            </a:lvl1pPr>
          </a:lstStyle>
          <a:p>
            <a:fld id="{7F5043F6-4AAB-41F8-A27F-F80078A20D2B}" type="slidenum">
              <a:rPr lang="en-US" smtClean="0"/>
              <a:t>‹#›</a:t>
            </a:fld>
            <a:endParaRPr lang="en-US"/>
          </a:p>
        </p:txBody>
      </p:sp>
      <p:sp>
        <p:nvSpPr>
          <p:cNvPr id="5" name="Footer Placeholder 4"/>
          <p:cNvSpPr>
            <a:spLocks noGrp="1"/>
          </p:cNvSpPr>
          <p:nvPr>
            <p:ph type="ftr" sz="quarter" idx="11"/>
          </p:nvPr>
        </p:nvSpPr>
        <p:spPr/>
        <p:txBody>
          <a:bodyPr/>
          <a:lstStyle>
            <a:lvl1pPr>
              <a:defRPr sz="800"/>
            </a:lvl1pPr>
          </a:lstStyle>
          <a:p>
            <a:r>
              <a:rPr lang="en-US"/>
              <a:t>43e-BM/HR/HDCV/FSOFT V1.2 - ©FPT SOFTWARE – Corporate Training Center</a:t>
            </a:r>
          </a:p>
        </p:txBody>
      </p:sp>
      <p:sp>
        <p:nvSpPr>
          <p:cNvPr id="17" name="Title Placeholder 1"/>
          <p:cNvSpPr>
            <a:spLocks noGrp="1"/>
          </p:cNvSpPr>
          <p:nvPr>
            <p:ph type="title"/>
          </p:nvPr>
        </p:nvSpPr>
        <p:spPr>
          <a:xfrm>
            <a:off x="838200" y="137160"/>
            <a:ext cx="10515600" cy="1005840"/>
          </a:xfrm>
          <a:prstGeom prst="rect">
            <a:avLst/>
          </a:prstGeom>
        </p:spPr>
        <p:txBody>
          <a:bodyPr vert="horz" lIns="91440" tIns="45720" rIns="91440" bIns="45720" rtlCol="0" anchor="ctr">
            <a:normAutofit/>
          </a:bodyPr>
          <a:lstStyle/>
          <a:p>
            <a:r>
              <a:rPr lang="en-US"/>
              <a:t>Click to edit Master title style</a:t>
            </a:r>
            <a:endParaRPr lang="en-US" dirty="0"/>
          </a:p>
        </p:txBody>
      </p:sp>
      <p:grpSp>
        <p:nvGrpSpPr>
          <p:cNvPr id="7" name="Group 6"/>
          <p:cNvGrpSpPr/>
          <p:nvPr/>
        </p:nvGrpSpPr>
        <p:grpSpPr>
          <a:xfrm>
            <a:off x="0" y="-2"/>
            <a:ext cx="12191998" cy="45721"/>
            <a:chOff x="0" y="-2"/>
            <a:chExt cx="12191998" cy="45721"/>
          </a:xfrm>
        </p:grpSpPr>
        <p:sp>
          <p:nvSpPr>
            <p:cNvPr id="8" name="Rectangle 7"/>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Picture 10"/>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2829762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40DD4F6-33E9-45E4-B1E4-18DA564F71B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Slide Number Placeholder 5"/>
          <p:cNvSpPr>
            <a:spLocks noGrp="1"/>
          </p:cNvSpPr>
          <p:nvPr>
            <p:ph type="sldNum" sz="quarter" idx="12"/>
          </p:nvPr>
        </p:nvSpPr>
        <p:spPr/>
        <p:txBody>
          <a:bodyPr/>
          <a:lstStyle/>
          <a:p>
            <a:fld id="{7F5043F6-4AAB-41F8-A27F-F80078A20D2B}" type="slidenum">
              <a:rPr lang="en-US" smtClean="0"/>
              <a:t>‹#›</a:t>
            </a:fld>
            <a:endParaRPr lang="en-US"/>
          </a:p>
        </p:txBody>
      </p:sp>
      <p:sp>
        <p:nvSpPr>
          <p:cNvPr id="7" name="Rectangle 6"/>
          <p:cNvSpPr/>
          <p:nvPr/>
        </p:nvSpPr>
        <p:spPr>
          <a:xfrm>
            <a:off x="0" y="0"/>
            <a:ext cx="12192000" cy="6036733"/>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94200" y="1746613"/>
            <a:ext cx="6350000" cy="1463040"/>
          </a:xfrm>
        </p:spPr>
        <p:txBody>
          <a:bodyPr anchor="ctr">
            <a:noAutofit/>
          </a:bodyPr>
          <a:lstStyle>
            <a:lvl1pPr algn="l">
              <a:defRPr sz="5400" b="1" spc="20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394200" y="3237194"/>
            <a:ext cx="6350000" cy="720996"/>
          </a:xfrm>
        </p:spPr>
        <p:txBody>
          <a:bodyPr lIns="91440" rIns="91440" anchor="ctr">
            <a:normAutofit/>
          </a:bodyPr>
          <a:lstStyle>
            <a:lvl1pPr marL="0" indent="0">
              <a:lnSpc>
                <a:spcPct val="100000"/>
              </a:lnSpc>
              <a:spcBef>
                <a:spcPts val="0"/>
              </a:spcBef>
              <a:buNone/>
              <a:defRPr sz="18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grpSp>
        <p:nvGrpSpPr>
          <p:cNvPr id="8" name="Group 7"/>
          <p:cNvGrpSpPr/>
          <p:nvPr/>
        </p:nvGrpSpPr>
        <p:grpSpPr>
          <a:xfrm>
            <a:off x="-1206810" y="2636429"/>
            <a:ext cx="7946636" cy="4498389"/>
            <a:chOff x="-947324" y="3535924"/>
            <a:chExt cx="6210172" cy="3515418"/>
          </a:xfrm>
        </p:grpSpPr>
        <p:sp>
          <p:nvSpPr>
            <p:cNvPr id="9" name="Isosceles Triangle 12"/>
            <p:cNvSpPr/>
            <p:nvPr/>
          </p:nvSpPr>
          <p:spPr>
            <a:xfrm rot="1805607" flipV="1">
              <a:off x="-947324" y="3535924"/>
              <a:ext cx="3299160" cy="2852156"/>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52615"/>
                <a:gd name="connsiteY0" fmla="*/ 2852155 h 2913062"/>
                <a:gd name="connsiteX1" fmla="*/ 1658486 w 3352615"/>
                <a:gd name="connsiteY1" fmla="*/ 0 h 2913062"/>
                <a:gd name="connsiteX2" fmla="*/ 3352615 w 3352615"/>
                <a:gd name="connsiteY2" fmla="*/ 2913062 h 2913062"/>
                <a:gd name="connsiteX3" fmla="*/ 0 w 3352615"/>
                <a:gd name="connsiteY3" fmla="*/ 2852155 h 2913062"/>
                <a:gd name="connsiteX0" fmla="*/ 0 w 3299158"/>
                <a:gd name="connsiteY0" fmla="*/ 2852155 h 2852155"/>
                <a:gd name="connsiteX1" fmla="*/ 1658486 w 3299158"/>
                <a:gd name="connsiteY1" fmla="*/ 0 h 2852155"/>
                <a:gd name="connsiteX2" fmla="*/ 3299158 w 3299158"/>
                <a:gd name="connsiteY2" fmla="*/ 2831809 h 2852155"/>
                <a:gd name="connsiteX3" fmla="*/ 0 w 3299158"/>
                <a:gd name="connsiteY3" fmla="*/ 2852155 h 2852155"/>
              </a:gdLst>
              <a:ahLst/>
              <a:cxnLst>
                <a:cxn ang="0">
                  <a:pos x="connsiteX0" y="connsiteY0"/>
                </a:cxn>
                <a:cxn ang="0">
                  <a:pos x="connsiteX1" y="connsiteY1"/>
                </a:cxn>
                <a:cxn ang="0">
                  <a:pos x="connsiteX2" y="connsiteY2"/>
                </a:cxn>
                <a:cxn ang="0">
                  <a:pos x="connsiteX3" y="connsiteY3"/>
                </a:cxn>
              </a:cxnLst>
              <a:rect l="l" t="t" r="r" b="b"/>
              <a:pathLst>
                <a:path w="3299158" h="2852155">
                  <a:moveTo>
                    <a:pt x="0" y="2852155"/>
                  </a:moveTo>
                  <a:lnTo>
                    <a:pt x="1658486" y="0"/>
                  </a:lnTo>
                  <a:lnTo>
                    <a:pt x="3299158" y="2831809"/>
                  </a:lnTo>
                  <a:lnTo>
                    <a:pt x="0" y="2852155"/>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12"/>
            <p:cNvSpPr/>
            <p:nvPr/>
          </p:nvSpPr>
          <p:spPr>
            <a:xfrm rot="8980186" flipH="1" flipV="1">
              <a:off x="2675001" y="4134702"/>
              <a:ext cx="2587847" cy="2916640"/>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2499565"/>
                <a:gd name="connsiteY0" fmla="*/ 1376940 h 2913062"/>
                <a:gd name="connsiteX1" fmla="*/ 805436 w 2499565"/>
                <a:gd name="connsiteY1" fmla="*/ 0 h 2913062"/>
                <a:gd name="connsiteX2" fmla="*/ 2499565 w 2499565"/>
                <a:gd name="connsiteY2" fmla="*/ 2913062 h 2913062"/>
                <a:gd name="connsiteX3" fmla="*/ 0 w 2499565"/>
                <a:gd name="connsiteY3" fmla="*/ 1376940 h 2913062"/>
                <a:gd name="connsiteX0" fmla="*/ 0 w 2509434"/>
                <a:gd name="connsiteY0" fmla="*/ 1376940 h 2847255"/>
                <a:gd name="connsiteX1" fmla="*/ 805436 w 2509434"/>
                <a:gd name="connsiteY1" fmla="*/ 0 h 2847255"/>
                <a:gd name="connsiteX2" fmla="*/ 2509434 w 2509434"/>
                <a:gd name="connsiteY2" fmla="*/ 2847255 h 2847255"/>
                <a:gd name="connsiteX3" fmla="*/ 0 w 2509434"/>
                <a:gd name="connsiteY3" fmla="*/ 1376940 h 2847255"/>
              </a:gdLst>
              <a:ahLst/>
              <a:cxnLst>
                <a:cxn ang="0">
                  <a:pos x="connsiteX0" y="connsiteY0"/>
                </a:cxn>
                <a:cxn ang="0">
                  <a:pos x="connsiteX1" y="connsiteY1"/>
                </a:cxn>
                <a:cxn ang="0">
                  <a:pos x="connsiteX2" y="connsiteY2"/>
                </a:cxn>
                <a:cxn ang="0">
                  <a:pos x="connsiteX3" y="connsiteY3"/>
                </a:cxn>
              </a:cxnLst>
              <a:rect l="l" t="t" r="r" b="b"/>
              <a:pathLst>
                <a:path w="2509434" h="2847255">
                  <a:moveTo>
                    <a:pt x="0" y="1376940"/>
                  </a:moveTo>
                  <a:lnTo>
                    <a:pt x="805436" y="0"/>
                  </a:lnTo>
                  <a:lnTo>
                    <a:pt x="2509434" y="2847255"/>
                  </a:lnTo>
                  <a:lnTo>
                    <a:pt x="0" y="1376940"/>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2"/>
            <p:cNvSpPr/>
            <p:nvPr/>
          </p:nvSpPr>
          <p:spPr>
            <a:xfrm rot="9040758">
              <a:off x="120627" y="5280806"/>
              <a:ext cx="3276125" cy="1408312"/>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88250"/>
                <a:gd name="connsiteY0" fmla="*/ 1952875 h 2018976"/>
                <a:gd name="connsiteX1" fmla="*/ 1142393 w 3388250"/>
                <a:gd name="connsiteY1" fmla="*/ 0 h 2018976"/>
                <a:gd name="connsiteX2" fmla="*/ 3388250 w 3388250"/>
                <a:gd name="connsiteY2" fmla="*/ 2018976 h 2018976"/>
                <a:gd name="connsiteX3" fmla="*/ 0 w 3388250"/>
                <a:gd name="connsiteY3" fmla="*/ 1952875 h 2018976"/>
                <a:gd name="connsiteX0" fmla="*/ 0 w 3297704"/>
                <a:gd name="connsiteY0" fmla="*/ 1952875 h 1952875"/>
                <a:gd name="connsiteX1" fmla="*/ 1142393 w 3297704"/>
                <a:gd name="connsiteY1" fmla="*/ 0 h 1952875"/>
                <a:gd name="connsiteX2" fmla="*/ 3297704 w 3297704"/>
                <a:gd name="connsiteY2" fmla="*/ 1880104 h 1952875"/>
                <a:gd name="connsiteX3" fmla="*/ 0 w 3297704"/>
                <a:gd name="connsiteY3" fmla="*/ 1952875 h 1952875"/>
                <a:gd name="connsiteX0" fmla="*/ 0 w 3271947"/>
                <a:gd name="connsiteY0" fmla="*/ 1952875 h 1952875"/>
                <a:gd name="connsiteX1" fmla="*/ 1142393 w 3271947"/>
                <a:gd name="connsiteY1" fmla="*/ 0 h 1952875"/>
                <a:gd name="connsiteX2" fmla="*/ 3271947 w 3271947"/>
                <a:gd name="connsiteY2" fmla="*/ 1850718 h 1952875"/>
                <a:gd name="connsiteX3" fmla="*/ 0 w 3271947"/>
                <a:gd name="connsiteY3" fmla="*/ 1952875 h 1952875"/>
                <a:gd name="connsiteX0" fmla="*/ 0 w 3280798"/>
                <a:gd name="connsiteY0" fmla="*/ 1952875 h 1952875"/>
                <a:gd name="connsiteX1" fmla="*/ 1142393 w 3280798"/>
                <a:gd name="connsiteY1" fmla="*/ 0 h 1952875"/>
                <a:gd name="connsiteX2" fmla="*/ 3280798 w 3280798"/>
                <a:gd name="connsiteY2" fmla="*/ 1884528 h 1952875"/>
                <a:gd name="connsiteX3" fmla="*/ 0 w 3280798"/>
                <a:gd name="connsiteY3" fmla="*/ 1952875 h 1952875"/>
                <a:gd name="connsiteX0" fmla="*/ 0 w 3280798"/>
                <a:gd name="connsiteY0" fmla="*/ 1301727 h 1301727"/>
                <a:gd name="connsiteX1" fmla="*/ 762504 w 3280798"/>
                <a:gd name="connsiteY1" fmla="*/ 0 h 1301727"/>
                <a:gd name="connsiteX2" fmla="*/ 3280798 w 3280798"/>
                <a:gd name="connsiteY2" fmla="*/ 1233380 h 1301727"/>
                <a:gd name="connsiteX3" fmla="*/ 0 w 3280798"/>
                <a:gd name="connsiteY3" fmla="*/ 1301727 h 1301727"/>
                <a:gd name="connsiteX0" fmla="*/ 0 w 2306140"/>
                <a:gd name="connsiteY0" fmla="*/ 1301727 h 1301727"/>
                <a:gd name="connsiteX1" fmla="*/ 762504 w 2306140"/>
                <a:gd name="connsiteY1" fmla="*/ 0 h 1301727"/>
                <a:gd name="connsiteX2" fmla="*/ 2306140 w 2306140"/>
                <a:gd name="connsiteY2" fmla="*/ 1252858 h 1301727"/>
                <a:gd name="connsiteX3" fmla="*/ 0 w 2306140"/>
                <a:gd name="connsiteY3" fmla="*/ 1301727 h 1301727"/>
                <a:gd name="connsiteX0" fmla="*/ 0 w 2306140"/>
                <a:gd name="connsiteY0" fmla="*/ 1301727 h 1301727"/>
                <a:gd name="connsiteX1" fmla="*/ 762504 w 2306140"/>
                <a:gd name="connsiteY1" fmla="*/ 0 h 1301727"/>
                <a:gd name="connsiteX2" fmla="*/ 1666228 w 2306140"/>
                <a:gd name="connsiteY2" fmla="*/ 731193 h 1301727"/>
                <a:gd name="connsiteX3" fmla="*/ 2306140 w 2306140"/>
                <a:gd name="connsiteY3" fmla="*/ 1252858 h 1301727"/>
                <a:gd name="connsiteX4" fmla="*/ 0 w 2306140"/>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306140 w 2446516"/>
                <a:gd name="connsiteY3" fmla="*/ 1252858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89315 w 2446516"/>
                <a:gd name="connsiteY3" fmla="*/ 1257581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77787 w 2446516"/>
                <a:gd name="connsiteY3" fmla="*/ 1260816 h 1301727"/>
                <a:gd name="connsiteX4" fmla="*/ 0 w 2446516"/>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7787 w 2439135"/>
                <a:gd name="connsiteY3" fmla="*/ 1260816 h 1301727"/>
                <a:gd name="connsiteX4" fmla="*/ 0 w 2439135"/>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0406 w 2439135"/>
                <a:gd name="connsiteY3" fmla="*/ 1256671 h 1301727"/>
                <a:gd name="connsiteX4" fmla="*/ 0 w 2439135"/>
                <a:gd name="connsiteY4" fmla="*/ 1301727 h 130172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0 w 2420225"/>
                <a:gd name="connsiteY3" fmla="*/ 1302637 h 1302637"/>
                <a:gd name="connsiteX0" fmla="*/ 0 w 3030295"/>
                <a:gd name="connsiteY0" fmla="*/ 1302637 h 1302637"/>
                <a:gd name="connsiteX1" fmla="*/ 743594 w 3030295"/>
                <a:gd name="connsiteY1" fmla="*/ 0 h 1302637"/>
                <a:gd name="connsiteX2" fmla="*/ 3030295 w 3030295"/>
                <a:gd name="connsiteY2" fmla="*/ 1281166 h 1302637"/>
                <a:gd name="connsiteX3" fmla="*/ 0 w 3030295"/>
                <a:gd name="connsiteY3" fmla="*/ 1302637 h 1302637"/>
              </a:gdLst>
              <a:ahLst/>
              <a:cxnLst>
                <a:cxn ang="0">
                  <a:pos x="connsiteX0" y="connsiteY0"/>
                </a:cxn>
                <a:cxn ang="0">
                  <a:pos x="connsiteX1" y="connsiteY1"/>
                </a:cxn>
                <a:cxn ang="0">
                  <a:pos x="connsiteX2" y="connsiteY2"/>
                </a:cxn>
                <a:cxn ang="0">
                  <a:pos x="connsiteX3" y="connsiteY3"/>
                </a:cxn>
              </a:cxnLst>
              <a:rect l="l" t="t" r="r" b="b"/>
              <a:pathLst>
                <a:path w="3030295" h="1302637">
                  <a:moveTo>
                    <a:pt x="0" y="1302637"/>
                  </a:moveTo>
                  <a:lnTo>
                    <a:pt x="743594" y="0"/>
                  </a:lnTo>
                  <a:lnTo>
                    <a:pt x="3030295" y="1281166"/>
                  </a:lnTo>
                  <a:lnTo>
                    <a:pt x="0" y="1302637"/>
                  </a:lnTo>
                  <a:close/>
                </a:path>
              </a:pathLst>
            </a:custGeom>
            <a:gradFill flip="none" rotWithShape="1">
              <a:gsLst>
                <a:gs pos="0">
                  <a:srgbClr val="0E69AF"/>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Picture 11"/>
          <p:cNvPicPr>
            <a:picLocks noChangeAspect="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522" y="986215"/>
            <a:ext cx="2575651" cy="563717"/>
          </a:xfrm>
          <a:prstGeom prst="rect">
            <a:avLst/>
          </a:prstGeom>
        </p:spPr>
      </p:pic>
    </p:spTree>
    <p:extLst>
      <p:ext uri="{BB962C8B-B14F-4D97-AF65-F5344CB8AC3E}">
        <p14:creationId xmlns:p14="http://schemas.microsoft.com/office/powerpoint/2010/main" val="3121526774"/>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37160"/>
            <a:ext cx="10515600" cy="100584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234441"/>
            <a:ext cx="5181600" cy="50017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234441"/>
            <a:ext cx="5181600" cy="50017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C4F778E-FF8B-4923-ADFB-D14221ED4F0D}" type="datetime1">
              <a:rPr lang="en-US" smtClean="0"/>
              <a:t>10/4/2023</a:t>
            </a:fld>
            <a:endParaRPr lang="en-US"/>
          </a:p>
        </p:txBody>
      </p:sp>
      <p:sp>
        <p:nvSpPr>
          <p:cNvPr id="6" name="Footer Placeholder 5"/>
          <p:cNvSpPr>
            <a:spLocks noGrp="1"/>
          </p:cNvSpPr>
          <p:nvPr>
            <p:ph type="ftr" sz="quarter" idx="11"/>
          </p:nvPr>
        </p:nvSpPr>
        <p:spPr/>
        <p:txBody>
          <a:bodyPr/>
          <a:lstStyle/>
          <a:p>
            <a:r>
              <a:rPr lang="en-US"/>
              <a:t>43e-BM/HR/HDCV/FSOFT V1.2 - ©FPT SOFTWARE – Corporate Training Center</a:t>
            </a:r>
          </a:p>
        </p:txBody>
      </p:sp>
      <p:sp>
        <p:nvSpPr>
          <p:cNvPr id="7" name="Slide Number Placeholder 6"/>
          <p:cNvSpPr>
            <a:spLocks noGrp="1"/>
          </p:cNvSpPr>
          <p:nvPr>
            <p:ph type="sldNum" sz="quarter" idx="12"/>
          </p:nvPr>
        </p:nvSpPr>
        <p:spPr/>
        <p:txBody>
          <a:bodyPr/>
          <a:lstStyle/>
          <a:p>
            <a:fld id="{7F5043F6-4AAB-41F8-A27F-F80078A20D2B}" type="slidenum">
              <a:rPr lang="en-US" smtClean="0"/>
              <a:t>‹#›</a:t>
            </a:fld>
            <a:endParaRPr lang="en-US"/>
          </a:p>
        </p:txBody>
      </p:sp>
      <p:grpSp>
        <p:nvGrpSpPr>
          <p:cNvPr id="8" name="Group 7"/>
          <p:cNvGrpSpPr/>
          <p:nvPr/>
        </p:nvGrpSpPr>
        <p:grpSpPr>
          <a:xfrm>
            <a:off x="0" y="-2"/>
            <a:ext cx="12191998" cy="45721"/>
            <a:chOff x="0" y="-2"/>
            <a:chExt cx="12191998" cy="45721"/>
          </a:xfrm>
        </p:grpSpPr>
        <p:sp>
          <p:nvSpPr>
            <p:cNvPr id="9" name="Rectangle 8"/>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Picture 11"/>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1824765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137160"/>
            <a:ext cx="10515600" cy="1005840"/>
          </a:xfrm>
        </p:spPr>
        <p:txBody>
          <a:bodyPr/>
          <a:lstStyle/>
          <a:p>
            <a:r>
              <a:rPr lang="en-US"/>
              <a:t>Click to edit Master title style</a:t>
            </a:r>
          </a:p>
        </p:txBody>
      </p:sp>
      <p:sp>
        <p:nvSpPr>
          <p:cNvPr id="3" name="Text Placeholder 2"/>
          <p:cNvSpPr>
            <a:spLocks noGrp="1"/>
          </p:cNvSpPr>
          <p:nvPr>
            <p:ph type="body" idx="1"/>
          </p:nvPr>
        </p:nvSpPr>
        <p:spPr>
          <a:xfrm>
            <a:off x="839788" y="1143000"/>
            <a:ext cx="5157787" cy="82391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1966912"/>
            <a:ext cx="5157787" cy="42227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143000"/>
            <a:ext cx="5183188" cy="82391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1966912"/>
            <a:ext cx="5183188" cy="42227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BBC9E5-DFED-49C8-9082-0FC3C606FDFA}" type="datetime1">
              <a:rPr lang="en-US" smtClean="0"/>
              <a:t>10/4/2023</a:t>
            </a:fld>
            <a:endParaRPr lang="en-US"/>
          </a:p>
        </p:txBody>
      </p:sp>
      <p:sp>
        <p:nvSpPr>
          <p:cNvPr id="8" name="Footer Placeholder 7"/>
          <p:cNvSpPr>
            <a:spLocks noGrp="1"/>
          </p:cNvSpPr>
          <p:nvPr>
            <p:ph type="ftr" sz="quarter" idx="11"/>
          </p:nvPr>
        </p:nvSpPr>
        <p:spPr/>
        <p:txBody>
          <a:bodyPr/>
          <a:lstStyle/>
          <a:p>
            <a:r>
              <a:rPr lang="en-US"/>
              <a:t>43e-BM/HR/HDCV/FSOFT V1.2 - ©FPT SOFTWARE – Corporate Training Center</a:t>
            </a:r>
          </a:p>
        </p:txBody>
      </p:sp>
      <p:sp>
        <p:nvSpPr>
          <p:cNvPr id="9" name="Slide Number Placeholder 8"/>
          <p:cNvSpPr>
            <a:spLocks noGrp="1"/>
          </p:cNvSpPr>
          <p:nvPr>
            <p:ph type="sldNum" sz="quarter" idx="12"/>
          </p:nvPr>
        </p:nvSpPr>
        <p:spPr/>
        <p:txBody>
          <a:bodyPr/>
          <a:lstStyle/>
          <a:p>
            <a:fld id="{7F5043F6-4AAB-41F8-A27F-F80078A20D2B}" type="slidenum">
              <a:rPr lang="en-US" smtClean="0"/>
              <a:t>‹#›</a:t>
            </a:fld>
            <a:endParaRPr lang="en-US"/>
          </a:p>
        </p:txBody>
      </p:sp>
      <p:grpSp>
        <p:nvGrpSpPr>
          <p:cNvPr id="10" name="Group 9"/>
          <p:cNvGrpSpPr/>
          <p:nvPr/>
        </p:nvGrpSpPr>
        <p:grpSpPr>
          <a:xfrm>
            <a:off x="0" y="-2"/>
            <a:ext cx="12191998" cy="45721"/>
            <a:chOff x="0" y="-2"/>
            <a:chExt cx="12191998" cy="45721"/>
          </a:xfrm>
        </p:grpSpPr>
        <p:sp>
          <p:nvSpPr>
            <p:cNvPr id="11" name="Rectangle 10"/>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Picture 13"/>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2220244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137160"/>
            <a:ext cx="10515600" cy="100584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E6B7C170-E360-4D49-9B7E-53227B326F3E}" type="datetime1">
              <a:rPr lang="en-US" smtClean="0"/>
              <a:t>10/4/2023</a:t>
            </a:fld>
            <a:endParaRPr lang="en-US"/>
          </a:p>
        </p:txBody>
      </p:sp>
      <p:sp>
        <p:nvSpPr>
          <p:cNvPr id="4" name="Footer Placeholder 3"/>
          <p:cNvSpPr>
            <a:spLocks noGrp="1"/>
          </p:cNvSpPr>
          <p:nvPr>
            <p:ph type="ftr" sz="quarter" idx="11"/>
          </p:nvPr>
        </p:nvSpPr>
        <p:spPr/>
        <p:txBody>
          <a:bodyPr/>
          <a:lstStyle/>
          <a:p>
            <a:r>
              <a:rPr lang="en-US"/>
              <a:t>43e-BM/HR/HDCV/FSOFT V1.2 - ©FPT SOFTWARE – Corporate Training Center</a:t>
            </a:r>
          </a:p>
        </p:txBody>
      </p:sp>
      <p:sp>
        <p:nvSpPr>
          <p:cNvPr id="5" name="Slide Number Placeholder 4"/>
          <p:cNvSpPr>
            <a:spLocks noGrp="1"/>
          </p:cNvSpPr>
          <p:nvPr>
            <p:ph type="sldNum" sz="quarter" idx="12"/>
          </p:nvPr>
        </p:nvSpPr>
        <p:spPr/>
        <p:txBody>
          <a:bodyPr/>
          <a:lstStyle/>
          <a:p>
            <a:fld id="{7F5043F6-4AAB-41F8-A27F-F80078A20D2B}" type="slidenum">
              <a:rPr lang="en-US" smtClean="0"/>
              <a:t>‹#›</a:t>
            </a:fld>
            <a:endParaRPr lang="en-US"/>
          </a:p>
        </p:txBody>
      </p:sp>
      <p:grpSp>
        <p:nvGrpSpPr>
          <p:cNvPr id="6" name="Group 5"/>
          <p:cNvGrpSpPr/>
          <p:nvPr/>
        </p:nvGrpSpPr>
        <p:grpSpPr>
          <a:xfrm>
            <a:off x="0" y="-2"/>
            <a:ext cx="12191998" cy="45721"/>
            <a:chOff x="0" y="-2"/>
            <a:chExt cx="12191998" cy="45721"/>
          </a:xfrm>
        </p:grpSpPr>
        <p:sp>
          <p:nvSpPr>
            <p:cNvPr id="7" name="Rectangle 6"/>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3182209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9BF184-2BE8-45C0-B58C-524E89619C79}" type="datetime1">
              <a:rPr lang="en-US" smtClean="0"/>
              <a:t>10/4/2023</a:t>
            </a:fld>
            <a:endParaRPr lang="en-US"/>
          </a:p>
        </p:txBody>
      </p:sp>
      <p:sp>
        <p:nvSpPr>
          <p:cNvPr id="3" name="Footer Placeholder 2"/>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a:t>
            </a:fld>
            <a:endParaRPr lang="en-US"/>
          </a:p>
        </p:txBody>
      </p:sp>
      <p:grpSp>
        <p:nvGrpSpPr>
          <p:cNvPr id="5" name="Group 4"/>
          <p:cNvGrpSpPr/>
          <p:nvPr/>
        </p:nvGrpSpPr>
        <p:grpSpPr>
          <a:xfrm>
            <a:off x="0" y="-2"/>
            <a:ext cx="12191998" cy="45721"/>
            <a:chOff x="0" y="-2"/>
            <a:chExt cx="12191998" cy="45721"/>
          </a:xfrm>
        </p:grpSpPr>
        <p:sp>
          <p:nvSpPr>
            <p:cNvPr id="6" name="Rectangle 5"/>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spTree>
    <p:extLst>
      <p:ext uri="{BB962C8B-B14F-4D97-AF65-F5344CB8AC3E}">
        <p14:creationId xmlns:p14="http://schemas.microsoft.com/office/powerpoint/2010/main" val="2252381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Rectangle 11"/>
          <p:cNvSpPr/>
          <p:nvPr/>
        </p:nvSpPr>
        <p:spPr>
          <a:xfrm rot="5400000">
            <a:off x="59462" y="2835311"/>
            <a:ext cx="3919673" cy="4038599"/>
          </a:xfrm>
          <a:prstGeom prst="rect">
            <a:avLst/>
          </a:prstGeom>
          <a:gradFill flip="none" rotWithShape="1">
            <a:gsLst>
              <a:gs pos="0">
                <a:srgbClr val="005490"/>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21"/>
          <p:cNvSpPr/>
          <p:nvPr/>
        </p:nvSpPr>
        <p:spPr>
          <a:xfrm>
            <a:off x="6" y="-1"/>
            <a:ext cx="4038595" cy="4019342"/>
          </a:xfrm>
          <a:custGeom>
            <a:avLst/>
            <a:gdLst>
              <a:gd name="connsiteX0" fmla="*/ 0 w 3933826"/>
              <a:gd name="connsiteY0" fmla="*/ 0 h 3727939"/>
              <a:gd name="connsiteX1" fmla="*/ 3933826 w 3933826"/>
              <a:gd name="connsiteY1" fmla="*/ 0 h 3727939"/>
              <a:gd name="connsiteX2" fmla="*/ 3933826 w 3933826"/>
              <a:gd name="connsiteY2" fmla="*/ 3727939 h 3727939"/>
              <a:gd name="connsiteX3" fmla="*/ 0 w 3933826"/>
              <a:gd name="connsiteY3" fmla="*/ 3727939 h 3727939"/>
              <a:gd name="connsiteX4" fmla="*/ 0 w 3933826"/>
              <a:gd name="connsiteY4" fmla="*/ 0 h 3727939"/>
              <a:gd name="connsiteX0" fmla="*/ 0 w 3933826"/>
              <a:gd name="connsiteY0" fmla="*/ 0 h 3727939"/>
              <a:gd name="connsiteX1" fmla="*/ 3933826 w 3933826"/>
              <a:gd name="connsiteY1" fmla="*/ 0 h 3727939"/>
              <a:gd name="connsiteX2" fmla="*/ 3933826 w 3933826"/>
              <a:gd name="connsiteY2" fmla="*/ 3727939 h 3727939"/>
              <a:gd name="connsiteX3" fmla="*/ 0 w 3933826"/>
              <a:gd name="connsiteY3" fmla="*/ 2944168 h 3727939"/>
              <a:gd name="connsiteX4" fmla="*/ 0 w 3933826"/>
              <a:gd name="connsiteY4" fmla="*/ 0 h 3727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826" h="3727939">
                <a:moveTo>
                  <a:pt x="0" y="0"/>
                </a:moveTo>
                <a:lnTo>
                  <a:pt x="3933826" y="0"/>
                </a:lnTo>
                <a:lnTo>
                  <a:pt x="3933826" y="3727939"/>
                </a:lnTo>
                <a:lnTo>
                  <a:pt x="0" y="2944168"/>
                </a:lnTo>
                <a:lnTo>
                  <a:pt x="0" y="0"/>
                </a:lnTo>
                <a:close/>
              </a:path>
            </a:pathLst>
          </a:cu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rot="5400000">
            <a:off x="287225" y="1495002"/>
            <a:ext cx="3919673" cy="3583079"/>
          </a:xfrm>
          <a:prstGeom prst="rect">
            <a:avLst/>
          </a:prstGeom>
          <a:gradFill flip="none" rotWithShape="1">
            <a:gsLst>
              <a:gs pos="0">
                <a:srgbClr val="0E69AF"/>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rot="5400000">
            <a:off x="398839" y="276351"/>
            <a:ext cx="3919673" cy="3376155"/>
          </a:xfrm>
          <a:prstGeom prst="rect">
            <a:avLst/>
          </a:prstGeom>
          <a:gradFill flip="none" rotWithShape="1">
            <a:gsLst>
              <a:gs pos="0">
                <a:srgbClr val="0E69AF"/>
              </a:gs>
              <a:gs pos="100000">
                <a:schemeClr val="accent6">
                  <a:lumMod val="20000"/>
                  <a:lumOff val="80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9788" y="457200"/>
            <a:ext cx="3198811" cy="1600200"/>
          </a:xfrm>
        </p:spPr>
        <p:txBody>
          <a:bodyPr anchor="b">
            <a:noAutofit/>
          </a:bodyPr>
          <a:lstStyle>
            <a:lvl1pPr>
              <a:defRPr sz="44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4403521" y="1155689"/>
            <a:ext cx="6951868" cy="4705361"/>
          </a:xfrm>
        </p:spPr>
        <p:txBody>
          <a:bodyPr/>
          <a:lstStyle>
            <a:lvl1pPr>
              <a:defRPr sz="24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198811" cy="3811587"/>
          </a:xfrm>
        </p:spPr>
        <p:txBody>
          <a:bodyPr>
            <a:normAutofit/>
          </a:bodyPr>
          <a:lstStyle>
            <a:lvl1pPr marL="0" indent="0">
              <a:buNone/>
              <a:defRPr sz="14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56E6933-6BBB-4B8A-BF7C-1C94675A4333}" type="datetime1">
              <a:rPr lang="en-US" smtClean="0"/>
              <a:t>10/4/2023</a:t>
            </a:fld>
            <a:endParaRPr lang="en-US"/>
          </a:p>
        </p:txBody>
      </p:sp>
      <p:sp>
        <p:nvSpPr>
          <p:cNvPr id="6" name="Footer Placeholder 5"/>
          <p:cNvSpPr>
            <a:spLocks noGrp="1"/>
          </p:cNvSpPr>
          <p:nvPr>
            <p:ph type="ftr" sz="quarter" idx="11"/>
          </p:nvPr>
        </p:nvSpPr>
        <p:spPr/>
        <p:txBody>
          <a:bodyPr/>
          <a:lstStyle/>
          <a:p>
            <a:r>
              <a:rPr lang="en-US"/>
              <a:t>43e-BM/HR/HDCV/FSOFT V1.2 - ©FPT SOFTWARE – Corporate Training Center</a:t>
            </a:r>
          </a:p>
        </p:txBody>
      </p:sp>
      <p:sp>
        <p:nvSpPr>
          <p:cNvPr id="7" name="Slide Number Placeholder 6"/>
          <p:cNvSpPr>
            <a:spLocks noGrp="1"/>
          </p:cNvSpPr>
          <p:nvPr>
            <p:ph type="sldNum" sz="quarter" idx="12"/>
          </p:nvPr>
        </p:nvSpPr>
        <p:spPr/>
        <p:txBody>
          <a:bodyPr/>
          <a:lstStyle/>
          <a:p>
            <a:fld id="{7F5043F6-4AAB-41F8-A27F-F80078A20D2B}" type="slidenum">
              <a:rPr lang="en-US" smtClean="0"/>
              <a:t>‹#›</a:t>
            </a:fld>
            <a:endParaRPr lang="en-US"/>
          </a:p>
        </p:txBody>
      </p:sp>
      <p:pic>
        <p:nvPicPr>
          <p:cNvPr id="19" name="Picture 18"/>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9325918">
            <a:off x="-225662" y="4633137"/>
            <a:ext cx="757000" cy="834715"/>
          </a:xfrm>
          <a:prstGeom prst="rect">
            <a:avLst/>
          </a:prstGeom>
        </p:spPr>
      </p:pic>
      <p:grpSp>
        <p:nvGrpSpPr>
          <p:cNvPr id="14" name="Group 13"/>
          <p:cNvGrpSpPr/>
          <p:nvPr/>
        </p:nvGrpSpPr>
        <p:grpSpPr>
          <a:xfrm>
            <a:off x="0" y="-2"/>
            <a:ext cx="12191998" cy="45721"/>
            <a:chOff x="0" y="-2"/>
            <a:chExt cx="12191998" cy="45721"/>
          </a:xfrm>
        </p:grpSpPr>
        <p:sp>
          <p:nvSpPr>
            <p:cNvPr id="16" name="Rectangle 15"/>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p:cNvGrpSpPr/>
          <p:nvPr/>
        </p:nvGrpSpPr>
        <p:grpSpPr>
          <a:xfrm>
            <a:off x="0" y="-2"/>
            <a:ext cx="12191998" cy="45721"/>
            <a:chOff x="0" y="-2"/>
            <a:chExt cx="12191998" cy="45721"/>
          </a:xfrm>
        </p:grpSpPr>
        <p:sp>
          <p:nvSpPr>
            <p:cNvPr id="22" name="Rectangle 21"/>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p:nvPr/>
        </p:nvGrpSpPr>
        <p:grpSpPr>
          <a:xfrm>
            <a:off x="0" y="-2"/>
            <a:ext cx="12191998" cy="45721"/>
            <a:chOff x="0" y="-2"/>
            <a:chExt cx="12191998" cy="45721"/>
          </a:xfrm>
        </p:grpSpPr>
        <p:sp>
          <p:nvSpPr>
            <p:cNvPr id="26" name="Rectangle 25"/>
            <p:cNvSpPr/>
            <p:nvPr/>
          </p:nvSpPr>
          <p:spPr>
            <a:xfrm rot="5400000" flipH="1">
              <a:off x="10149839" y="-1996442"/>
              <a:ext cx="45719" cy="4038599"/>
            </a:xfrm>
            <a:prstGeom prst="rect">
              <a:avLst/>
            </a:prstGeom>
            <a:solidFill>
              <a:srgbClr val="0E69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5400000" flipH="1">
              <a:off x="5757703" y="-2433497"/>
              <a:ext cx="45719" cy="49127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rot="5400000" flipH="1">
              <a:off x="2306001" y="-2306002"/>
              <a:ext cx="45720" cy="4657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11100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solidFill>
          <a:srgbClr val="FDFDFD"/>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37160"/>
            <a:ext cx="10515600" cy="100584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225296"/>
            <a:ext cx="10515600" cy="50109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800">
                <a:solidFill>
                  <a:schemeClr val="tx1">
                    <a:tint val="75000"/>
                  </a:schemeClr>
                </a:solidFill>
              </a:defRPr>
            </a:lvl1pPr>
          </a:lstStyle>
          <a:p>
            <a:fld id="{540DD4F6-33E9-45E4-B1E4-18DA564F71B0}" type="datetime1">
              <a:rPr lang="en-US" smtClean="0"/>
              <a:t>10/4/2023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800">
                <a:solidFill>
                  <a:schemeClr val="tx1">
                    <a:tint val="75000"/>
                  </a:schemeClr>
                </a:solidFill>
              </a:defRPr>
            </a:lvl1pPr>
          </a:lstStyle>
          <a:p>
            <a:r>
              <a:rPr lang="en-US"/>
              <a:t>43e-BM/HR/HDCV/FSOFT V1.2 - ©FPT SOFTWARE – Corporate Training Center</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800">
                <a:solidFill>
                  <a:schemeClr val="tx1">
                    <a:tint val="75000"/>
                  </a:schemeClr>
                </a:solidFill>
              </a:defRPr>
            </a:lvl1pPr>
          </a:lstStyle>
          <a:p>
            <a:fld id="{7F5043F6-4AAB-41F8-A27F-F80078A20D2B}" type="slidenum">
              <a:rPr lang="en-US" smtClean="0"/>
              <a:t>‹#›</a:t>
            </a:fld>
            <a:endParaRPr lang="en-US"/>
          </a:p>
        </p:txBody>
      </p:sp>
      <p:pic>
        <p:nvPicPr>
          <p:cNvPr id="8" name="Picture 7" hidden="1"/>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10702250" y="680786"/>
            <a:ext cx="1260338" cy="564120"/>
          </a:xfrm>
          <a:prstGeom prst="rect">
            <a:avLst/>
          </a:prstGeom>
        </p:spPr>
      </p:pic>
      <p:grpSp>
        <p:nvGrpSpPr>
          <p:cNvPr id="9" name="Group 8" hidden="1"/>
          <p:cNvGrpSpPr/>
          <p:nvPr/>
        </p:nvGrpSpPr>
        <p:grpSpPr>
          <a:xfrm>
            <a:off x="9655372" y="-45203"/>
            <a:ext cx="2364169" cy="639454"/>
            <a:chOff x="9867180" y="-7442"/>
            <a:chExt cx="2364169" cy="639454"/>
          </a:xfrm>
        </p:grpSpPr>
        <p:sp>
          <p:nvSpPr>
            <p:cNvPr id="10" name="Isosceles Triangle 9"/>
            <p:cNvSpPr/>
            <p:nvPr/>
          </p:nvSpPr>
          <p:spPr>
            <a:xfrm rot="17965345">
              <a:off x="11068273" y="477074"/>
              <a:ext cx="166415" cy="143461"/>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p:cNvSpPr/>
            <p:nvPr/>
          </p:nvSpPr>
          <p:spPr>
            <a:xfrm rot="20664111">
              <a:off x="10493929" y="222362"/>
              <a:ext cx="176552" cy="152200"/>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p:cNvSpPr/>
            <p:nvPr/>
          </p:nvSpPr>
          <p:spPr>
            <a:xfrm rot="17963645">
              <a:off x="11454533" y="-4846"/>
              <a:ext cx="139588" cy="13439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Isosceles Triangle 12"/>
            <p:cNvSpPr/>
            <p:nvPr/>
          </p:nvSpPr>
          <p:spPr>
            <a:xfrm rot="19859905">
              <a:off x="10775123" y="330870"/>
              <a:ext cx="149934" cy="129253"/>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p:cNvSpPr/>
            <p:nvPr/>
          </p:nvSpPr>
          <p:spPr>
            <a:xfrm rot="2099665">
              <a:off x="10646525" y="59185"/>
              <a:ext cx="147148" cy="126852"/>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p:cNvSpPr/>
            <p:nvPr/>
          </p:nvSpPr>
          <p:spPr>
            <a:xfrm rot="19800000">
              <a:off x="11201870" y="265352"/>
              <a:ext cx="157874" cy="136099"/>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p:cNvSpPr/>
            <p:nvPr/>
          </p:nvSpPr>
          <p:spPr>
            <a:xfrm rot="894444">
              <a:off x="10849071" y="108613"/>
              <a:ext cx="121460" cy="104706"/>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894444">
              <a:off x="11879897" y="24307"/>
              <a:ext cx="121460" cy="104706"/>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21357906">
              <a:off x="11041210" y="19844"/>
              <a:ext cx="162848" cy="140387"/>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894444">
              <a:off x="11294217" y="30204"/>
              <a:ext cx="121460" cy="104706"/>
            </a:xfrm>
            <a:prstGeom prst="triangle">
              <a:avLst/>
            </a:prstGeom>
            <a:solidFill>
              <a:srgbClr val="0DB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p:cNvSpPr/>
            <p:nvPr/>
          </p:nvSpPr>
          <p:spPr>
            <a:xfrm rot="19979461">
              <a:off x="11900278" y="182684"/>
              <a:ext cx="147395" cy="127064"/>
            </a:xfrm>
            <a:prstGeom prst="triangl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p:cNvSpPr/>
            <p:nvPr/>
          </p:nvSpPr>
          <p:spPr>
            <a:xfrm rot="894444">
              <a:off x="10972933" y="240910"/>
              <a:ext cx="121460" cy="10470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21"/>
            <p:cNvSpPr/>
            <p:nvPr/>
          </p:nvSpPr>
          <p:spPr>
            <a:xfrm rot="17965345">
              <a:off x="12029399" y="376188"/>
              <a:ext cx="155738" cy="134257"/>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p:cNvSpPr/>
            <p:nvPr/>
          </p:nvSpPr>
          <p:spPr>
            <a:xfrm rot="20305821">
              <a:off x="11678380" y="78806"/>
              <a:ext cx="142338" cy="120463"/>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Isosceles Triangle 23"/>
            <p:cNvSpPr/>
            <p:nvPr/>
          </p:nvSpPr>
          <p:spPr>
            <a:xfrm rot="19134217">
              <a:off x="10368844" y="40282"/>
              <a:ext cx="98213" cy="97640"/>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p:cNvSpPr/>
            <p:nvPr/>
          </p:nvSpPr>
          <p:spPr>
            <a:xfrm rot="3368318">
              <a:off x="10154141" y="38223"/>
              <a:ext cx="169776" cy="168784"/>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p:cNvSpPr/>
            <p:nvPr/>
          </p:nvSpPr>
          <p:spPr>
            <a:xfrm rot="2728507">
              <a:off x="12161135" y="64119"/>
              <a:ext cx="70419" cy="70008"/>
            </a:xfrm>
            <a:prstGeom prst="triangle">
              <a:avLst/>
            </a:prstGeom>
            <a:solidFill>
              <a:srgbClr val="F270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p:cNvSpPr/>
            <p:nvPr/>
          </p:nvSpPr>
          <p:spPr>
            <a:xfrm rot="17848441">
              <a:off x="9871865" y="14157"/>
              <a:ext cx="124064" cy="133434"/>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p:cNvSpPr/>
            <p:nvPr/>
          </p:nvSpPr>
          <p:spPr>
            <a:xfrm rot="1856561">
              <a:off x="11730713" y="358558"/>
              <a:ext cx="113547" cy="92194"/>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p:cNvSpPr/>
            <p:nvPr/>
          </p:nvSpPr>
          <p:spPr>
            <a:xfrm rot="11948255">
              <a:off x="10200272" y="313082"/>
              <a:ext cx="124219" cy="110706"/>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p:cNvSpPr/>
            <p:nvPr/>
          </p:nvSpPr>
          <p:spPr>
            <a:xfrm rot="3921467">
              <a:off x="11886555" y="517641"/>
              <a:ext cx="113547" cy="92194"/>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p:nvPr/>
          </p:nvSpPr>
          <p:spPr>
            <a:xfrm rot="19134217">
              <a:off x="11485997" y="281985"/>
              <a:ext cx="98213" cy="97640"/>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hidden="1"/>
          <p:cNvGrpSpPr/>
          <p:nvPr/>
        </p:nvGrpSpPr>
        <p:grpSpPr>
          <a:xfrm>
            <a:off x="28952" y="5825443"/>
            <a:ext cx="3066508" cy="1028266"/>
            <a:chOff x="19477" y="6173713"/>
            <a:chExt cx="2062969" cy="691758"/>
          </a:xfrm>
        </p:grpSpPr>
        <p:sp>
          <p:nvSpPr>
            <p:cNvPr id="33" name="Isosceles Triangle 32"/>
            <p:cNvSpPr/>
            <p:nvPr/>
          </p:nvSpPr>
          <p:spPr>
            <a:xfrm rot="7163645">
              <a:off x="432269" y="6750460"/>
              <a:ext cx="96775" cy="9317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Isosceles Triangle 33"/>
            <p:cNvSpPr/>
            <p:nvPr/>
          </p:nvSpPr>
          <p:spPr>
            <a:xfrm rot="9059905">
              <a:off x="381730" y="6173713"/>
              <a:ext cx="114143" cy="98399"/>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p:cNvSpPr/>
            <p:nvPr/>
          </p:nvSpPr>
          <p:spPr>
            <a:xfrm rot="12899665">
              <a:off x="1051125" y="6742348"/>
              <a:ext cx="112022" cy="96570"/>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Isosceles Triangle 35"/>
            <p:cNvSpPr/>
            <p:nvPr/>
          </p:nvSpPr>
          <p:spPr>
            <a:xfrm rot="9000000">
              <a:off x="455573" y="6447935"/>
              <a:ext cx="120187" cy="103610"/>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36"/>
            <p:cNvSpPr/>
            <p:nvPr/>
          </p:nvSpPr>
          <p:spPr>
            <a:xfrm rot="11694444">
              <a:off x="1989981" y="6588384"/>
              <a:ext cx="92465" cy="79711"/>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11694444">
              <a:off x="131733" y="6785760"/>
              <a:ext cx="92465" cy="79711"/>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p:cNvSpPr/>
            <p:nvPr/>
          </p:nvSpPr>
          <p:spPr>
            <a:xfrm rot="4657042">
              <a:off x="762725" y="6743285"/>
              <a:ext cx="123974" cy="106874"/>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Isosceles Triangle 39"/>
            <p:cNvSpPr/>
            <p:nvPr/>
          </p:nvSpPr>
          <p:spPr>
            <a:xfrm rot="886245">
              <a:off x="577603" y="6781270"/>
              <a:ext cx="92465" cy="79711"/>
            </a:xfrm>
            <a:prstGeom prst="triangl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Isosceles Triangle 40"/>
            <p:cNvSpPr/>
            <p:nvPr/>
          </p:nvSpPr>
          <p:spPr>
            <a:xfrm rot="9179461">
              <a:off x="107408" y="6594244"/>
              <a:ext cx="154198" cy="132929"/>
            </a:xfrm>
            <a:prstGeom prst="triangl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Isosceles Triangle 41"/>
            <p:cNvSpPr/>
            <p:nvPr/>
          </p:nvSpPr>
          <p:spPr>
            <a:xfrm rot="7165345">
              <a:off x="4658" y="6517357"/>
              <a:ext cx="118561" cy="72734"/>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Isosceles Triangle 42"/>
            <p:cNvSpPr/>
            <p:nvPr/>
          </p:nvSpPr>
          <p:spPr>
            <a:xfrm rot="9505821">
              <a:off x="269250" y="6732275"/>
              <a:ext cx="108360" cy="9170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p:cNvSpPr/>
            <p:nvPr/>
          </p:nvSpPr>
          <p:spPr>
            <a:xfrm rot="8334217">
              <a:off x="1299773" y="6778978"/>
              <a:ext cx="74768" cy="74332"/>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sosceles Triangle 44"/>
            <p:cNvSpPr/>
            <p:nvPr/>
          </p:nvSpPr>
          <p:spPr>
            <a:xfrm rot="14168318">
              <a:off x="1453578" y="6682801"/>
              <a:ext cx="129248" cy="128493"/>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Isosceles Triangle 45"/>
            <p:cNvSpPr/>
            <p:nvPr/>
          </p:nvSpPr>
          <p:spPr>
            <a:xfrm rot="13528507">
              <a:off x="19320" y="6746436"/>
              <a:ext cx="53609" cy="53296"/>
            </a:xfrm>
            <a:prstGeom prst="triangle">
              <a:avLst/>
            </a:prstGeom>
            <a:solidFill>
              <a:srgbClr val="F270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p:cNvSpPr/>
            <p:nvPr/>
          </p:nvSpPr>
          <p:spPr>
            <a:xfrm rot="12656561">
              <a:off x="274826" y="6538889"/>
              <a:ext cx="86441" cy="70186"/>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Isosceles Triangle 47"/>
            <p:cNvSpPr/>
            <p:nvPr/>
          </p:nvSpPr>
          <p:spPr>
            <a:xfrm rot="14721467">
              <a:off x="132688" y="6419717"/>
              <a:ext cx="86441" cy="70186"/>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Isosceles Triangle 48"/>
            <p:cNvSpPr/>
            <p:nvPr/>
          </p:nvSpPr>
          <p:spPr>
            <a:xfrm rot="8334217">
              <a:off x="1751642" y="6662325"/>
              <a:ext cx="74768" cy="74332"/>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4" name="Picture 53"/>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11026819" y="147175"/>
            <a:ext cx="1021844" cy="457200"/>
          </a:xfrm>
          <a:prstGeom prst="rect">
            <a:avLst/>
          </a:prstGeom>
        </p:spPr>
      </p:pic>
    </p:spTree>
    <p:extLst>
      <p:ext uri="{BB962C8B-B14F-4D97-AF65-F5344CB8AC3E}">
        <p14:creationId xmlns:p14="http://schemas.microsoft.com/office/powerpoint/2010/main" val="984288401"/>
      </p:ext>
    </p:extLst>
  </p:cSld>
  <p:clrMap bg1="lt1" tx1="dk1" bg2="lt2" tx2="dk2" accent1="accent1" accent2="accent2" accent3="accent3" accent4="accent4" accent5="accent5" accent6="accent6" hlink="hlink" folHlink="folHlink"/>
  <p:sldLayoutIdLst>
    <p:sldLayoutId id="2147483898"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Lst>
  <p:hf hdr="0"/>
  <p:txStyles>
    <p:titleStyle>
      <a:lvl1pPr algn="l" defTabSz="914400" rtl="0" eaLnBrk="1" latinLnBrk="0" hangingPunct="1">
        <a:lnSpc>
          <a:spcPct val="90000"/>
        </a:lnSpc>
        <a:spcBef>
          <a:spcPct val="0"/>
        </a:spcBef>
        <a:buNone/>
        <a:defRPr sz="3600" b="1" kern="1200">
          <a:solidFill>
            <a:srgbClr val="0E69AF"/>
          </a:solidFill>
          <a:latin typeface="+mj-lt"/>
          <a:ea typeface="+mj-ea"/>
          <a:cs typeface="+mj-cs"/>
        </a:defRPr>
      </a:lvl1pPr>
    </p:titleStyle>
    <p:bodyStyle>
      <a:lvl1pPr marL="228600" indent="-228600" algn="l" defTabSz="914400" rtl="0" eaLnBrk="1" latinLnBrk="0" hangingPunct="1">
        <a:lnSpc>
          <a:spcPct val="100000"/>
        </a:lnSpc>
        <a:spcBef>
          <a:spcPts val="1000"/>
        </a:spcBef>
        <a:buClr>
          <a:srgbClr val="0E69AF"/>
        </a:buClr>
        <a:buSzPct val="120000"/>
        <a:buFont typeface="Segoe UI" panose="020B0502040204020203"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5.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image" Target="../media/image78.emf"/><Relationship Id="rId1" Type="http://schemas.openxmlformats.org/officeDocument/2006/relationships/slideLayout" Target="../slideLayouts/slideLayout5.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8.emf"/><Relationship Id="rId4" Type="http://schemas.openxmlformats.org/officeDocument/2006/relationships/image" Target="../media/image47.emf"/></Relationships>
</file>

<file path=ppt/slides/_rels/slide46.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9.emf"/><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ww.agilealliance.org/agile101/12-principles-behind-the-agile-manifesto/" TargetMode="External"/><Relationship Id="rId2" Type="http://schemas.openxmlformats.org/officeDocument/2006/relationships/hyperlink" Target="https://www.agilealliance.org/agile101/the-agile-manifesto/" TargetMode="Externa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image" Target="../media/image64.emf"/><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1.xml.rels><?xml version="1.0" encoding="UTF-8" standalone="yes"?>
<Relationships xmlns="http://schemas.openxmlformats.org/package/2006/relationships"><Relationship Id="rId2" Type="http://schemas.openxmlformats.org/officeDocument/2006/relationships/image" Target="../media/image68.jpeg"/><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69.emf"/><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image" Target="../media/image71.emf"/><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2" Type="http://schemas.openxmlformats.org/officeDocument/2006/relationships/image" Target="../media/image73.emf"/><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97.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5.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F5043F6-4AAB-41F8-A27F-F80078A20D2B}" type="slidenum">
              <a:rPr lang="en-US" smtClean="0"/>
              <a:t>1</a:t>
            </a:fld>
            <a:endParaRPr lang="en-US" dirty="0"/>
          </a:p>
        </p:txBody>
      </p:sp>
      <p:pic>
        <p:nvPicPr>
          <p:cNvPr id="6" name="Picture Placeholder 5"/>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2978" r="22978"/>
          <a:stretch>
            <a:fillRect/>
          </a:stretch>
        </p:blipFill>
        <p:spPr/>
      </p:pic>
      <p:sp>
        <p:nvSpPr>
          <p:cNvPr id="3" name="Subtitle 2"/>
          <p:cNvSpPr>
            <a:spLocks noGrp="1"/>
          </p:cNvSpPr>
          <p:nvPr>
            <p:ph type="body" idx="1"/>
          </p:nvPr>
        </p:nvSpPr>
        <p:spPr>
          <a:xfrm>
            <a:off x="709562" y="2049399"/>
            <a:ext cx="5673811" cy="862461"/>
          </a:xfrm>
        </p:spPr>
        <p:txBody>
          <a:bodyPr>
            <a:noAutofit/>
          </a:bodyPr>
          <a:lstStyle/>
          <a:p>
            <a:r>
              <a:rPr lang="en-US" sz="3000" b="1" dirty="0" smtClean="0"/>
              <a:t>3. </a:t>
            </a:r>
            <a:r>
              <a:rPr lang="en-US" sz="3000" b="1" dirty="0"/>
              <a:t>Agile Principles and </a:t>
            </a:r>
            <a:r>
              <a:rPr lang="en-US" sz="3000" b="1" dirty="0" smtClean="0"/>
              <a:t>Mindset</a:t>
            </a:r>
            <a:endParaRPr lang="en-US" sz="3000" b="1" dirty="0"/>
          </a:p>
        </p:txBody>
      </p:sp>
      <p:sp>
        <p:nvSpPr>
          <p:cNvPr id="7" name="Isosceles Triangle 12"/>
          <p:cNvSpPr/>
          <p:nvPr/>
        </p:nvSpPr>
        <p:spPr>
          <a:xfrm rot="12619814" flipV="1">
            <a:off x="2356197" y="4231578"/>
            <a:ext cx="3311451" cy="3732182"/>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2499565"/>
              <a:gd name="connsiteY0" fmla="*/ 1376940 h 2913062"/>
              <a:gd name="connsiteX1" fmla="*/ 805436 w 2499565"/>
              <a:gd name="connsiteY1" fmla="*/ 0 h 2913062"/>
              <a:gd name="connsiteX2" fmla="*/ 2499565 w 2499565"/>
              <a:gd name="connsiteY2" fmla="*/ 2913062 h 2913062"/>
              <a:gd name="connsiteX3" fmla="*/ 0 w 2499565"/>
              <a:gd name="connsiteY3" fmla="*/ 1376940 h 2913062"/>
              <a:gd name="connsiteX0" fmla="*/ 0 w 2509434"/>
              <a:gd name="connsiteY0" fmla="*/ 1376940 h 2847255"/>
              <a:gd name="connsiteX1" fmla="*/ 805436 w 2509434"/>
              <a:gd name="connsiteY1" fmla="*/ 0 h 2847255"/>
              <a:gd name="connsiteX2" fmla="*/ 2509434 w 2509434"/>
              <a:gd name="connsiteY2" fmla="*/ 2847255 h 2847255"/>
              <a:gd name="connsiteX3" fmla="*/ 0 w 2509434"/>
              <a:gd name="connsiteY3" fmla="*/ 1376940 h 2847255"/>
            </a:gdLst>
            <a:ahLst/>
            <a:cxnLst>
              <a:cxn ang="0">
                <a:pos x="connsiteX0" y="connsiteY0"/>
              </a:cxn>
              <a:cxn ang="0">
                <a:pos x="connsiteX1" y="connsiteY1"/>
              </a:cxn>
              <a:cxn ang="0">
                <a:pos x="connsiteX2" y="connsiteY2"/>
              </a:cxn>
              <a:cxn ang="0">
                <a:pos x="connsiteX3" y="connsiteY3"/>
              </a:cxn>
            </a:cxnLst>
            <a:rect l="l" t="t" r="r" b="b"/>
            <a:pathLst>
              <a:path w="2509434" h="2847255">
                <a:moveTo>
                  <a:pt x="0" y="1376940"/>
                </a:moveTo>
                <a:lnTo>
                  <a:pt x="805436" y="0"/>
                </a:lnTo>
                <a:lnTo>
                  <a:pt x="2509434" y="2847255"/>
                </a:lnTo>
                <a:lnTo>
                  <a:pt x="0" y="1376940"/>
                </a:lnTo>
                <a:close/>
              </a:path>
            </a:pathLst>
          </a:custGeom>
          <a:gradFill flip="none" rotWithShape="1">
            <a:gsLst>
              <a:gs pos="0">
                <a:schemeClr val="accent1"/>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Isosceles Triangle 12"/>
          <p:cNvSpPr/>
          <p:nvPr/>
        </p:nvSpPr>
        <p:spPr>
          <a:xfrm rot="12559242" flipH="1">
            <a:off x="4744083" y="5698152"/>
            <a:ext cx="4192182" cy="1802100"/>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88250"/>
              <a:gd name="connsiteY0" fmla="*/ 1952875 h 2018976"/>
              <a:gd name="connsiteX1" fmla="*/ 1142393 w 3388250"/>
              <a:gd name="connsiteY1" fmla="*/ 0 h 2018976"/>
              <a:gd name="connsiteX2" fmla="*/ 3388250 w 3388250"/>
              <a:gd name="connsiteY2" fmla="*/ 2018976 h 2018976"/>
              <a:gd name="connsiteX3" fmla="*/ 0 w 3388250"/>
              <a:gd name="connsiteY3" fmla="*/ 1952875 h 2018976"/>
              <a:gd name="connsiteX0" fmla="*/ 0 w 3297704"/>
              <a:gd name="connsiteY0" fmla="*/ 1952875 h 1952875"/>
              <a:gd name="connsiteX1" fmla="*/ 1142393 w 3297704"/>
              <a:gd name="connsiteY1" fmla="*/ 0 h 1952875"/>
              <a:gd name="connsiteX2" fmla="*/ 3297704 w 3297704"/>
              <a:gd name="connsiteY2" fmla="*/ 1880104 h 1952875"/>
              <a:gd name="connsiteX3" fmla="*/ 0 w 3297704"/>
              <a:gd name="connsiteY3" fmla="*/ 1952875 h 1952875"/>
              <a:gd name="connsiteX0" fmla="*/ 0 w 3271947"/>
              <a:gd name="connsiteY0" fmla="*/ 1952875 h 1952875"/>
              <a:gd name="connsiteX1" fmla="*/ 1142393 w 3271947"/>
              <a:gd name="connsiteY1" fmla="*/ 0 h 1952875"/>
              <a:gd name="connsiteX2" fmla="*/ 3271947 w 3271947"/>
              <a:gd name="connsiteY2" fmla="*/ 1850718 h 1952875"/>
              <a:gd name="connsiteX3" fmla="*/ 0 w 3271947"/>
              <a:gd name="connsiteY3" fmla="*/ 1952875 h 1952875"/>
              <a:gd name="connsiteX0" fmla="*/ 0 w 3280798"/>
              <a:gd name="connsiteY0" fmla="*/ 1952875 h 1952875"/>
              <a:gd name="connsiteX1" fmla="*/ 1142393 w 3280798"/>
              <a:gd name="connsiteY1" fmla="*/ 0 h 1952875"/>
              <a:gd name="connsiteX2" fmla="*/ 3280798 w 3280798"/>
              <a:gd name="connsiteY2" fmla="*/ 1884528 h 1952875"/>
              <a:gd name="connsiteX3" fmla="*/ 0 w 3280798"/>
              <a:gd name="connsiteY3" fmla="*/ 1952875 h 1952875"/>
              <a:gd name="connsiteX0" fmla="*/ 0 w 3280798"/>
              <a:gd name="connsiteY0" fmla="*/ 1301727 h 1301727"/>
              <a:gd name="connsiteX1" fmla="*/ 762504 w 3280798"/>
              <a:gd name="connsiteY1" fmla="*/ 0 h 1301727"/>
              <a:gd name="connsiteX2" fmla="*/ 3280798 w 3280798"/>
              <a:gd name="connsiteY2" fmla="*/ 1233380 h 1301727"/>
              <a:gd name="connsiteX3" fmla="*/ 0 w 3280798"/>
              <a:gd name="connsiteY3" fmla="*/ 1301727 h 1301727"/>
              <a:gd name="connsiteX0" fmla="*/ 0 w 2306140"/>
              <a:gd name="connsiteY0" fmla="*/ 1301727 h 1301727"/>
              <a:gd name="connsiteX1" fmla="*/ 762504 w 2306140"/>
              <a:gd name="connsiteY1" fmla="*/ 0 h 1301727"/>
              <a:gd name="connsiteX2" fmla="*/ 2306140 w 2306140"/>
              <a:gd name="connsiteY2" fmla="*/ 1252858 h 1301727"/>
              <a:gd name="connsiteX3" fmla="*/ 0 w 2306140"/>
              <a:gd name="connsiteY3" fmla="*/ 1301727 h 1301727"/>
              <a:gd name="connsiteX0" fmla="*/ 0 w 2306140"/>
              <a:gd name="connsiteY0" fmla="*/ 1301727 h 1301727"/>
              <a:gd name="connsiteX1" fmla="*/ 762504 w 2306140"/>
              <a:gd name="connsiteY1" fmla="*/ 0 h 1301727"/>
              <a:gd name="connsiteX2" fmla="*/ 1666228 w 2306140"/>
              <a:gd name="connsiteY2" fmla="*/ 731193 h 1301727"/>
              <a:gd name="connsiteX3" fmla="*/ 2306140 w 2306140"/>
              <a:gd name="connsiteY3" fmla="*/ 1252858 h 1301727"/>
              <a:gd name="connsiteX4" fmla="*/ 0 w 2306140"/>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306140 w 2446516"/>
              <a:gd name="connsiteY3" fmla="*/ 1252858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89315 w 2446516"/>
              <a:gd name="connsiteY3" fmla="*/ 1257581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77787 w 2446516"/>
              <a:gd name="connsiteY3" fmla="*/ 1260816 h 1301727"/>
              <a:gd name="connsiteX4" fmla="*/ 0 w 2446516"/>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7787 w 2439135"/>
              <a:gd name="connsiteY3" fmla="*/ 1260816 h 1301727"/>
              <a:gd name="connsiteX4" fmla="*/ 0 w 2439135"/>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0406 w 2439135"/>
              <a:gd name="connsiteY3" fmla="*/ 1256671 h 1301727"/>
              <a:gd name="connsiteX4" fmla="*/ 0 w 2439135"/>
              <a:gd name="connsiteY4" fmla="*/ 1301727 h 130172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0 w 2420225"/>
              <a:gd name="connsiteY3" fmla="*/ 1302637 h 1302637"/>
              <a:gd name="connsiteX0" fmla="*/ 0 w 3030295"/>
              <a:gd name="connsiteY0" fmla="*/ 1302637 h 1302637"/>
              <a:gd name="connsiteX1" fmla="*/ 743594 w 3030295"/>
              <a:gd name="connsiteY1" fmla="*/ 0 h 1302637"/>
              <a:gd name="connsiteX2" fmla="*/ 3030295 w 3030295"/>
              <a:gd name="connsiteY2" fmla="*/ 1281166 h 1302637"/>
              <a:gd name="connsiteX3" fmla="*/ 0 w 3030295"/>
              <a:gd name="connsiteY3" fmla="*/ 1302637 h 1302637"/>
            </a:gdLst>
            <a:ahLst/>
            <a:cxnLst>
              <a:cxn ang="0">
                <a:pos x="connsiteX0" y="connsiteY0"/>
              </a:cxn>
              <a:cxn ang="0">
                <a:pos x="connsiteX1" y="connsiteY1"/>
              </a:cxn>
              <a:cxn ang="0">
                <a:pos x="connsiteX2" y="connsiteY2"/>
              </a:cxn>
              <a:cxn ang="0">
                <a:pos x="connsiteX3" y="connsiteY3"/>
              </a:cxn>
            </a:cxnLst>
            <a:rect l="l" t="t" r="r" b="b"/>
            <a:pathLst>
              <a:path w="3030295" h="1302637">
                <a:moveTo>
                  <a:pt x="0" y="1302637"/>
                </a:moveTo>
                <a:lnTo>
                  <a:pt x="743594" y="0"/>
                </a:lnTo>
                <a:lnTo>
                  <a:pt x="3030295" y="1281166"/>
                </a:lnTo>
                <a:lnTo>
                  <a:pt x="0" y="1302637"/>
                </a:lnTo>
                <a:close/>
              </a:path>
            </a:pathLst>
          </a:custGeom>
          <a:gradFill flip="none" rotWithShape="1">
            <a:gsLst>
              <a:gs pos="0">
                <a:schemeClr val="accent1"/>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Isosceles Triangle 10"/>
          <p:cNvSpPr/>
          <p:nvPr/>
        </p:nvSpPr>
        <p:spPr>
          <a:xfrm rot="16200000">
            <a:off x="8195121" y="2861119"/>
            <a:ext cx="4411361" cy="3582397"/>
          </a:xfrm>
          <a:prstGeom prst="triangle">
            <a:avLst/>
          </a:prstGeom>
          <a:gradFill flip="none" rotWithShape="1">
            <a:gsLst>
              <a:gs pos="0">
                <a:schemeClr val="accent1"/>
              </a:gs>
              <a:gs pos="51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72413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10</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pic>
        <p:nvPicPr>
          <p:cNvPr id="5122" name="Picture 2" descr="agile values and principle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17903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a:xfrm>
            <a:off x="839788" y="137160"/>
            <a:ext cx="10515600" cy="1005840"/>
          </a:xfrm>
        </p:spPr>
        <p:txBody>
          <a:bodyPr anchor="ctr">
            <a:normAutofit/>
          </a:bodyPr>
          <a:lstStyle/>
          <a:p>
            <a:r>
              <a:rPr lang="en-US" dirty="0"/>
              <a:t>Face-to-face</a:t>
            </a:r>
          </a:p>
        </p:txBody>
      </p:sp>
      <p:sp>
        <p:nvSpPr>
          <p:cNvPr id="8" name="Content Placeholder 7">
            <a:extLst>
              <a:ext uri="{FF2B5EF4-FFF2-40B4-BE49-F238E27FC236}">
                <a16:creationId xmlns:a16="http://schemas.microsoft.com/office/drawing/2014/main" xmlns="" id="{56E06AD0-8013-4C03-8A7D-40C0A65F32CF}"/>
              </a:ext>
            </a:extLst>
          </p:cNvPr>
          <p:cNvSpPr>
            <a:spLocks noGrp="1"/>
          </p:cNvSpPr>
          <p:nvPr>
            <p:ph sz="half" idx="2"/>
          </p:nvPr>
        </p:nvSpPr>
        <p:spPr>
          <a:xfrm>
            <a:off x="839788" y="1143000"/>
            <a:ext cx="5157787" cy="5046663"/>
          </a:xfrm>
        </p:spPr>
        <p:txBody>
          <a:bodyPr>
            <a:normAutofit/>
          </a:bodyPr>
          <a:lstStyle/>
          <a:p>
            <a:r>
              <a:rPr lang="en-GB" dirty="0"/>
              <a:t>Face-to-face </a:t>
            </a:r>
            <a:r>
              <a:rPr lang="en-GB" b="1" dirty="0"/>
              <a:t>encounters</a:t>
            </a:r>
            <a:r>
              <a:rPr lang="en-GB" dirty="0"/>
              <a:t> have the </a:t>
            </a:r>
            <a:r>
              <a:rPr lang="en-GB" b="1" dirty="0"/>
              <a:t>highest</a:t>
            </a:r>
            <a:r>
              <a:rPr lang="en-GB" dirty="0"/>
              <a:t> </a:t>
            </a:r>
            <a:r>
              <a:rPr lang="en-GB" b="1" dirty="0"/>
              <a:t>bandwidth</a:t>
            </a:r>
            <a:r>
              <a:rPr lang="en-GB" dirty="0"/>
              <a:t> of all forms of communication</a:t>
            </a:r>
          </a:p>
          <a:p>
            <a:r>
              <a:rPr lang="en-GB" dirty="0"/>
              <a:t>They </a:t>
            </a:r>
            <a:r>
              <a:rPr lang="en-GB" b="1" dirty="0"/>
              <a:t>transfer</a:t>
            </a:r>
            <a:r>
              <a:rPr lang="en-GB" dirty="0"/>
              <a:t> the </a:t>
            </a:r>
            <a:r>
              <a:rPr lang="en-GB" b="1" dirty="0"/>
              <a:t>most</a:t>
            </a:r>
            <a:r>
              <a:rPr lang="en-GB" dirty="0"/>
              <a:t> </a:t>
            </a:r>
            <a:r>
              <a:rPr lang="en-GB" b="1" dirty="0"/>
              <a:t>information</a:t>
            </a:r>
            <a:r>
              <a:rPr lang="en-GB" dirty="0"/>
              <a:t> in a given period of time.</a:t>
            </a:r>
          </a:p>
          <a:p>
            <a:r>
              <a:rPr lang="en-GB" dirty="0"/>
              <a:t>Unlike static methods of communication, such as written reports, they </a:t>
            </a:r>
            <a:r>
              <a:rPr lang="en-GB" b="1" dirty="0"/>
              <a:t>provide</a:t>
            </a:r>
            <a:r>
              <a:rPr lang="en-GB" dirty="0"/>
              <a:t> opportunities for </a:t>
            </a:r>
            <a:r>
              <a:rPr lang="en-GB" b="1" dirty="0"/>
              <a:t>interactivity</a:t>
            </a:r>
            <a:r>
              <a:rPr lang="en-GB" dirty="0"/>
              <a:t> in </a:t>
            </a:r>
            <a:r>
              <a:rPr lang="en-GB" b="1" dirty="0"/>
              <a:t>real time</a:t>
            </a:r>
            <a:endParaRPr lang="en-US" b="1" dirty="0"/>
          </a:p>
        </p:txBody>
      </p:sp>
      <p:sp>
        <p:nvSpPr>
          <p:cNvPr id="15" name="Text Placeholder 4">
            <a:extLst>
              <a:ext uri="{FF2B5EF4-FFF2-40B4-BE49-F238E27FC236}">
                <a16:creationId xmlns:a16="http://schemas.microsoft.com/office/drawing/2014/main" xmlns="" id="{C217659E-EFA1-4ABD-85EA-2FFBE7500D5D}"/>
              </a:ext>
            </a:extLst>
          </p:cNvPr>
          <p:cNvSpPr>
            <a:spLocks noGrp="1"/>
          </p:cNvSpPr>
          <p:nvPr>
            <p:ph type="body" sz="quarter" idx="3"/>
          </p:nvPr>
        </p:nvSpPr>
        <p:spPr>
          <a:xfrm>
            <a:off x="6172200" y="1143000"/>
            <a:ext cx="5183188" cy="823912"/>
          </a:xfrm>
        </p:spPr>
        <p:txBody>
          <a:bodyPr/>
          <a:lstStyle/>
          <a:p>
            <a:endParaRPr lang="en-US" b="0" dirty="0"/>
          </a:p>
          <a:p>
            <a:endParaRPr lang="en-US" b="0" dirty="0"/>
          </a:p>
          <a:p>
            <a:r>
              <a:rPr lang="en-GB" dirty="0"/>
              <a:t>Effectiveness of Different Communication Channels</a:t>
            </a:r>
            <a:endParaRPr lang="en-US" dirty="0"/>
          </a:p>
        </p:txBody>
      </p:sp>
      <p:pic>
        <p:nvPicPr>
          <p:cNvPr id="6" name="Picture 5">
            <a:extLst>
              <a:ext uri="{FF2B5EF4-FFF2-40B4-BE49-F238E27FC236}">
                <a16:creationId xmlns:a16="http://schemas.microsoft.com/office/drawing/2014/main" xmlns="" id="{5C21912D-0E09-4CE0-94C9-C1013659D10F}"/>
              </a:ext>
            </a:extLst>
          </p:cNvPr>
          <p:cNvPicPr>
            <a:picLocks noChangeAspect="1"/>
          </p:cNvPicPr>
          <p:nvPr/>
        </p:nvPicPr>
        <p:blipFill>
          <a:blip r:embed="rId2"/>
          <a:stretch>
            <a:fillRect/>
          </a:stretch>
        </p:blipFill>
        <p:spPr>
          <a:xfrm>
            <a:off x="6172200" y="2422162"/>
            <a:ext cx="5183188" cy="3312250"/>
          </a:xfrm>
          <a:prstGeom prst="rect">
            <a:avLst/>
          </a:prstGeom>
          <a:noFill/>
        </p:spPr>
      </p:pic>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100</a:t>
            </a:fld>
            <a:endParaRPr lang="en-US"/>
          </a:p>
        </p:txBody>
      </p:sp>
    </p:spTree>
    <p:extLst>
      <p:ext uri="{BB962C8B-B14F-4D97-AF65-F5344CB8AC3E}">
        <p14:creationId xmlns:p14="http://schemas.microsoft.com/office/powerpoint/2010/main" val="95122181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a:xfrm>
            <a:off x="838200" y="137160"/>
            <a:ext cx="10515600" cy="1005840"/>
          </a:xfrm>
        </p:spPr>
        <p:txBody>
          <a:bodyPr anchor="ctr">
            <a:normAutofit/>
          </a:bodyPr>
          <a:lstStyle/>
          <a:p>
            <a:r>
              <a:rPr lang="en-US"/>
              <a:t>Two- way communication</a:t>
            </a:r>
            <a:endParaRPr lang="en-US" dirty="0"/>
          </a:p>
        </p:txBody>
      </p:sp>
      <p:sp>
        <p:nvSpPr>
          <p:cNvPr id="8" name="Content Placeholder 7">
            <a:extLst>
              <a:ext uri="{FF2B5EF4-FFF2-40B4-BE49-F238E27FC236}">
                <a16:creationId xmlns:a16="http://schemas.microsoft.com/office/drawing/2014/main" xmlns="" id="{56E06AD0-8013-4C03-8A7D-40C0A65F32CF}"/>
              </a:ext>
            </a:extLst>
          </p:cNvPr>
          <p:cNvSpPr>
            <a:spLocks noGrp="1"/>
          </p:cNvSpPr>
          <p:nvPr>
            <p:ph sz="half" idx="1"/>
          </p:nvPr>
        </p:nvSpPr>
        <p:spPr>
          <a:xfrm>
            <a:off x="838200" y="1234441"/>
            <a:ext cx="5181600" cy="5001767"/>
          </a:xfrm>
        </p:spPr>
        <p:txBody>
          <a:bodyPr>
            <a:normAutofit/>
          </a:bodyPr>
          <a:lstStyle/>
          <a:p>
            <a:r>
              <a:rPr lang="en-GB" dirty="0"/>
              <a:t>Two-way transfers of information</a:t>
            </a:r>
          </a:p>
          <a:p>
            <a:r>
              <a:rPr lang="en-GB" dirty="0"/>
              <a:t>For example, when discussing the goals for a sprint, the product owner or business representative should not only ask the development team for their confirmation, ideas, risks, and concerns, but actually listen to what they have to say and take it into account. There’s a good chance that the team members have valuable information that cant be accessed in any other way.</a:t>
            </a:r>
            <a:endParaRPr lang="en-US" dirty="0"/>
          </a:p>
        </p:txBody>
      </p:sp>
      <p:pic>
        <p:nvPicPr>
          <p:cNvPr id="6" name="Picture 5">
            <a:extLst>
              <a:ext uri="{FF2B5EF4-FFF2-40B4-BE49-F238E27FC236}">
                <a16:creationId xmlns:a16="http://schemas.microsoft.com/office/drawing/2014/main" xmlns="" id="{39FC4634-55E2-45E8-A6D6-08BAABA7FD85}"/>
              </a:ext>
            </a:extLst>
          </p:cNvPr>
          <p:cNvPicPr>
            <a:picLocks noChangeAspect="1"/>
          </p:cNvPicPr>
          <p:nvPr/>
        </p:nvPicPr>
        <p:blipFill>
          <a:blip r:embed="rId2"/>
          <a:stretch>
            <a:fillRect/>
          </a:stretch>
        </p:blipFill>
        <p:spPr>
          <a:xfrm>
            <a:off x="6172200" y="1460799"/>
            <a:ext cx="5181600" cy="4549050"/>
          </a:xfrm>
          <a:prstGeom prst="rect">
            <a:avLst/>
          </a:prstGeom>
          <a:noFill/>
        </p:spPr>
      </p:pic>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101</a:t>
            </a:fld>
            <a:endParaRPr lang="en-US"/>
          </a:p>
        </p:txBody>
      </p:sp>
    </p:spTree>
    <p:extLst>
      <p:ext uri="{BB962C8B-B14F-4D97-AF65-F5344CB8AC3E}">
        <p14:creationId xmlns:p14="http://schemas.microsoft.com/office/powerpoint/2010/main" val="72085207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lstStyle/>
          <a:p>
            <a:r>
              <a:rPr lang="en-GB" dirty="0"/>
              <a:t>Knowledge sharing is a key component of agile methods</a:t>
            </a:r>
          </a:p>
          <a:p>
            <a:r>
              <a:rPr lang="en-GB" dirty="0"/>
              <a:t>Agile project aims to share information and make it available to everyone who might want to consume it, rather than hoarding it to secure our jobs or increase our project stature</a:t>
            </a:r>
          </a:p>
          <a:p>
            <a:r>
              <a:rPr lang="en-GB" dirty="0"/>
              <a:t>It’s better to share information than to hoard it because the more people who know about something, the more people there will be who can help you when you get stuck</a:t>
            </a:r>
          </a:p>
          <a:p>
            <a:r>
              <a:rPr lang="en-GB" dirty="0"/>
              <a:t>Information is shared throughout the team, it greatly reduces the risk of taking a hit to team productivity if the one person with key knowledge leaves the team</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102</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Knowledge sharing</a:t>
            </a:r>
          </a:p>
        </p:txBody>
      </p:sp>
    </p:spTree>
    <p:extLst>
      <p:ext uri="{BB962C8B-B14F-4D97-AF65-F5344CB8AC3E}">
        <p14:creationId xmlns:p14="http://schemas.microsoft.com/office/powerpoint/2010/main" val="43681570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a:xfrm>
            <a:off x="838200" y="137160"/>
            <a:ext cx="10515600" cy="1005840"/>
          </a:xfrm>
        </p:spPr>
        <p:txBody>
          <a:bodyPr anchor="ctr">
            <a:normAutofit/>
          </a:bodyPr>
          <a:lstStyle/>
          <a:p>
            <a:r>
              <a:rPr lang="en-GB" dirty="0"/>
              <a:t>Agile Practices Promote Knowledge Sharing</a:t>
            </a:r>
            <a:endParaRPr lang="en-US" dirty="0"/>
          </a:p>
        </p:txBody>
      </p:sp>
      <p:sp>
        <p:nvSpPr>
          <p:cNvPr id="8" name="Content Placeholder 7">
            <a:extLst>
              <a:ext uri="{FF2B5EF4-FFF2-40B4-BE49-F238E27FC236}">
                <a16:creationId xmlns:a16="http://schemas.microsoft.com/office/drawing/2014/main" xmlns="" id="{56E06AD0-8013-4C03-8A7D-40C0A65F32CF}"/>
              </a:ext>
            </a:extLst>
          </p:cNvPr>
          <p:cNvSpPr>
            <a:spLocks noGrp="1"/>
          </p:cNvSpPr>
          <p:nvPr>
            <p:ph sz="half" idx="1"/>
          </p:nvPr>
        </p:nvSpPr>
        <p:spPr>
          <a:xfrm>
            <a:off x="386254" y="1248791"/>
            <a:ext cx="5709745" cy="5001767"/>
          </a:xfrm>
        </p:spPr>
        <p:txBody>
          <a:bodyPr>
            <a:normAutofit/>
          </a:bodyPr>
          <a:lstStyle/>
          <a:p>
            <a:r>
              <a:rPr lang="en-GB" dirty="0"/>
              <a:t>Agile knowledge sharing happens at many levels, in both obvious and subtle ways</a:t>
            </a:r>
          </a:p>
          <a:p>
            <a:r>
              <a:rPr lang="en-GB" dirty="0"/>
              <a:t>The agile emphasis on collaborative agile planning, estimating, and retrospectives allows everyone on the team to be exposed to key project information, instead of just funnelling it through one or two people</a:t>
            </a:r>
            <a:endParaRPr lang="en-US" dirty="0"/>
          </a:p>
        </p:txBody>
      </p:sp>
      <p:pic>
        <p:nvPicPr>
          <p:cNvPr id="6" name="Picture 5">
            <a:extLst>
              <a:ext uri="{FF2B5EF4-FFF2-40B4-BE49-F238E27FC236}">
                <a16:creationId xmlns:a16="http://schemas.microsoft.com/office/drawing/2014/main" xmlns="" id="{61939ABE-D35E-4DBA-BFE7-340F37490101}"/>
              </a:ext>
            </a:extLst>
          </p:cNvPr>
          <p:cNvPicPr>
            <a:picLocks noChangeAspect="1"/>
          </p:cNvPicPr>
          <p:nvPr/>
        </p:nvPicPr>
        <p:blipFill>
          <a:blip r:embed="rId2"/>
          <a:stretch>
            <a:fillRect/>
          </a:stretch>
        </p:blipFill>
        <p:spPr>
          <a:xfrm>
            <a:off x="6172199" y="1315901"/>
            <a:ext cx="5799083" cy="4373191"/>
          </a:xfrm>
          <a:prstGeom prst="rect">
            <a:avLst/>
          </a:prstGeom>
          <a:noFill/>
        </p:spPr>
      </p:pic>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103</a:t>
            </a:fld>
            <a:endParaRPr lang="en-US"/>
          </a:p>
        </p:txBody>
      </p:sp>
    </p:spTree>
    <p:extLst>
      <p:ext uri="{BB962C8B-B14F-4D97-AF65-F5344CB8AC3E}">
        <p14:creationId xmlns:p14="http://schemas.microsoft.com/office/powerpoint/2010/main" val="354377463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normAutofit fontScale="92500" lnSpcReduction="10000"/>
          </a:bodyPr>
          <a:lstStyle/>
          <a:p>
            <a:r>
              <a:rPr lang="en-GB" dirty="0"/>
              <a:t>Highly visible displays of information; including large charts; graphs, and summaries of project data</a:t>
            </a:r>
          </a:p>
          <a:p>
            <a:r>
              <a:rPr lang="en-GB" dirty="0"/>
              <a:t>These tools, sometimes referred to as “visual controls,” are usually displayed in high-traffic areas to maximize exposure, where they can quickly inform stakeholders about the project's status</a:t>
            </a:r>
          </a:p>
          <a:p>
            <a:r>
              <a:rPr lang="en-GB" dirty="0"/>
              <a:t>The sort of data that might be displayed on an information radiator includes:</a:t>
            </a:r>
          </a:p>
          <a:p>
            <a:pPr lvl="1"/>
            <a:r>
              <a:rPr lang="en-GB" dirty="0"/>
              <a:t>The features delivered to date versus the features remaining to be delivered</a:t>
            </a:r>
          </a:p>
          <a:p>
            <a:pPr lvl="1"/>
            <a:r>
              <a:rPr lang="en-GB" dirty="0"/>
              <a:t>Who is working on what</a:t>
            </a:r>
          </a:p>
          <a:p>
            <a:pPr lvl="1"/>
            <a:r>
              <a:rPr lang="en-GB" dirty="0"/>
              <a:t>The features selected for the current iteration</a:t>
            </a:r>
          </a:p>
          <a:p>
            <a:pPr lvl="1"/>
            <a:r>
              <a:rPr lang="en-GB" dirty="0"/>
              <a:t>Velocity and defect metrics</a:t>
            </a:r>
          </a:p>
          <a:p>
            <a:pPr lvl="1"/>
            <a:r>
              <a:rPr lang="en-GB" dirty="0"/>
              <a:t>Retrospective findings</a:t>
            </a:r>
          </a:p>
          <a:p>
            <a:pPr lvl="1"/>
            <a:r>
              <a:rPr lang="en-GB" dirty="0"/>
              <a:t>List of threats and issues</a:t>
            </a:r>
          </a:p>
          <a:p>
            <a:pPr lvl="1"/>
            <a:r>
              <a:rPr lang="en-GB" dirty="0"/>
              <a:t>Story maps</a:t>
            </a:r>
          </a:p>
          <a:p>
            <a:pPr lvl="1"/>
            <a:r>
              <a:rPr lang="en-GB" dirty="0"/>
              <a:t>Burn charts</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104</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Information radiators</a:t>
            </a:r>
          </a:p>
        </p:txBody>
      </p:sp>
    </p:spTree>
    <p:extLst>
      <p:ext uri="{BB962C8B-B14F-4D97-AF65-F5344CB8AC3E}">
        <p14:creationId xmlns:p14="http://schemas.microsoft.com/office/powerpoint/2010/main" val="26386930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a:xfrm>
            <a:off x="839788" y="457200"/>
            <a:ext cx="3198811" cy="1600200"/>
          </a:xfrm>
        </p:spPr>
        <p:txBody>
          <a:bodyPr anchor="b">
            <a:normAutofit/>
          </a:bodyPr>
          <a:lstStyle/>
          <a:p>
            <a:r>
              <a:rPr lang="en-US" dirty="0"/>
              <a:t>Social media</a:t>
            </a:r>
          </a:p>
        </p:txBody>
      </p:sp>
      <p:sp>
        <p:nvSpPr>
          <p:cNvPr id="73" name="Text Placeholder 3">
            <a:extLst>
              <a:ext uri="{FF2B5EF4-FFF2-40B4-BE49-F238E27FC236}">
                <a16:creationId xmlns:a16="http://schemas.microsoft.com/office/drawing/2014/main" xmlns="" id="{A7394C88-3CDA-4D03-96CE-068CAC933536}"/>
              </a:ext>
            </a:extLst>
          </p:cNvPr>
          <p:cNvSpPr>
            <a:spLocks noGrp="1"/>
          </p:cNvSpPr>
          <p:nvPr>
            <p:ph type="body" sz="half" idx="2"/>
          </p:nvPr>
        </p:nvSpPr>
        <p:spPr>
          <a:xfrm>
            <a:off x="839788" y="2057400"/>
            <a:ext cx="3198811" cy="3811587"/>
          </a:xfrm>
        </p:spPr>
        <p:txBody>
          <a:bodyPr/>
          <a:lstStyle/>
          <a:p>
            <a:endParaRPr lang="en-US"/>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105</a:t>
            </a:fld>
            <a:endParaRPr lang="en-US"/>
          </a:p>
        </p:txBody>
      </p:sp>
      <p:pic>
        <p:nvPicPr>
          <p:cNvPr id="5" name="Picture 4">
            <a:extLst>
              <a:ext uri="{FF2B5EF4-FFF2-40B4-BE49-F238E27FC236}">
                <a16:creationId xmlns:a16="http://schemas.microsoft.com/office/drawing/2014/main" xmlns="" id="{494A2DE3-BED6-4468-9D7C-9BCD188719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02218" y="859175"/>
            <a:ext cx="7302364" cy="4381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5609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11</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vi-VN" dirty="0"/>
              <a:t>Being Agile vs Doing Agile</a:t>
            </a:r>
            <a:endParaRPr lang="en-US" dirty="0"/>
          </a:p>
        </p:txBody>
      </p:sp>
      <p:pic>
        <p:nvPicPr>
          <p:cNvPr id="7" name="Picture 6"/>
          <p:cNvPicPr>
            <a:picLocks noChangeAspect="1"/>
          </p:cNvPicPr>
          <p:nvPr/>
        </p:nvPicPr>
        <p:blipFill>
          <a:blip r:embed="rId2"/>
          <a:stretch>
            <a:fillRect/>
          </a:stretch>
        </p:blipFill>
        <p:spPr>
          <a:xfrm>
            <a:off x="3289268" y="1306286"/>
            <a:ext cx="6131431" cy="3400834"/>
          </a:xfrm>
          <a:prstGeom prst="rect">
            <a:avLst/>
          </a:prstGeom>
        </p:spPr>
      </p:pic>
      <p:sp>
        <p:nvSpPr>
          <p:cNvPr id="8" name="TextBox 7"/>
          <p:cNvSpPr txBox="1"/>
          <p:nvPr/>
        </p:nvSpPr>
        <p:spPr>
          <a:xfrm>
            <a:off x="851263" y="1306286"/>
            <a:ext cx="2375263" cy="4247317"/>
          </a:xfrm>
          <a:prstGeom prst="rect">
            <a:avLst/>
          </a:prstGeom>
          <a:noFill/>
        </p:spPr>
        <p:txBody>
          <a:bodyPr wrap="square" rtlCol="0">
            <a:spAutoFit/>
          </a:bodyPr>
          <a:lstStyle/>
          <a:p>
            <a:r>
              <a:rPr lang="en-US" b="1" i="1" dirty="0"/>
              <a:t>“Being” Agile</a:t>
            </a:r>
            <a:endParaRPr lang="vi-VN" b="1" i="1" dirty="0"/>
          </a:p>
          <a:p>
            <a:r>
              <a:rPr lang="vi-VN" dirty="0"/>
              <a:t>The correct way to implement agile</a:t>
            </a:r>
          </a:p>
          <a:p>
            <a:endParaRPr lang="vi-VN" dirty="0"/>
          </a:p>
          <a:p>
            <a:endParaRPr lang="vi-VN" dirty="0"/>
          </a:p>
          <a:p>
            <a:r>
              <a:rPr lang="vi-VN" dirty="0"/>
              <a:t>Being Agile starts with internalizing agile mindset, then using that understanding to select and implement the correct practices, taloring them to different situations as needed</a:t>
            </a:r>
            <a:endParaRPr lang="en-US" dirty="0"/>
          </a:p>
        </p:txBody>
      </p:sp>
      <p:sp>
        <p:nvSpPr>
          <p:cNvPr id="9" name="TextBox 8"/>
          <p:cNvSpPr txBox="1"/>
          <p:nvPr/>
        </p:nvSpPr>
        <p:spPr>
          <a:xfrm>
            <a:off x="9712234" y="1143000"/>
            <a:ext cx="2375263" cy="4247317"/>
          </a:xfrm>
          <a:prstGeom prst="rect">
            <a:avLst/>
          </a:prstGeom>
          <a:noFill/>
        </p:spPr>
        <p:txBody>
          <a:bodyPr wrap="square" rtlCol="0">
            <a:spAutoFit/>
          </a:bodyPr>
          <a:lstStyle/>
          <a:p>
            <a:r>
              <a:rPr lang="en-US" b="1" dirty="0"/>
              <a:t>“</a:t>
            </a:r>
            <a:r>
              <a:rPr lang="vi-VN" b="1" dirty="0"/>
              <a:t>Doing</a:t>
            </a:r>
            <a:r>
              <a:rPr lang="en-US" b="1" dirty="0"/>
              <a:t>” </a:t>
            </a:r>
            <a:r>
              <a:rPr lang="en-US" b="1" i="1" dirty="0"/>
              <a:t>Agile</a:t>
            </a:r>
            <a:endParaRPr lang="vi-VN" b="1" i="1" dirty="0"/>
          </a:p>
          <a:p>
            <a:r>
              <a:rPr lang="vi-VN" dirty="0"/>
              <a:t>An ineffective way to implement agile</a:t>
            </a:r>
          </a:p>
          <a:p>
            <a:endParaRPr lang="vi-VN" dirty="0"/>
          </a:p>
          <a:p>
            <a:endParaRPr lang="vi-VN" dirty="0"/>
          </a:p>
          <a:p>
            <a:r>
              <a:rPr lang="vi-VN" dirty="0"/>
              <a:t>Doing Agile involves using agile practices withourt embracing the agile mindset that allows us to understand how to select the right balance of practices and tailor them appropriately</a:t>
            </a:r>
            <a:endParaRPr lang="en-US" dirty="0"/>
          </a:p>
        </p:txBody>
      </p:sp>
    </p:spTree>
    <p:extLst>
      <p:ext uri="{BB962C8B-B14F-4D97-AF65-F5344CB8AC3E}">
        <p14:creationId xmlns:p14="http://schemas.microsoft.com/office/powerpoint/2010/main" val="3369377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12</a:t>
            </a:fld>
            <a:endParaRPr lang="en-US"/>
          </a:p>
        </p:txBody>
      </p:sp>
      <p:sp>
        <p:nvSpPr>
          <p:cNvPr id="7" name="Title 6"/>
          <p:cNvSpPr>
            <a:spLocks noGrp="1"/>
          </p:cNvSpPr>
          <p:nvPr>
            <p:ph type="title"/>
          </p:nvPr>
        </p:nvSpPr>
        <p:spPr/>
        <p:txBody>
          <a:bodyPr/>
          <a:lstStyle/>
          <a:p>
            <a:r>
              <a:rPr lang="en-US" dirty="0"/>
              <a:t>SCRUM</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20133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buFont typeface="Arial" panose="020B0604020202020204" pitchFamily="34" charset="0"/>
              <a:buChar char="•"/>
            </a:pPr>
            <a:r>
              <a:rPr lang="en-US" dirty="0"/>
              <a:t> </a:t>
            </a:r>
            <a:r>
              <a:rPr lang="en-US" sz="2000" dirty="0"/>
              <a:t>Scrum is a framework for developing, delivering, and sustaining complex products</a:t>
            </a:r>
          </a:p>
          <a:p>
            <a:pPr>
              <a:buFont typeface="Arial" panose="020B0604020202020204" pitchFamily="34" charset="0"/>
              <a:buChar char="•"/>
            </a:pPr>
            <a:r>
              <a:rPr lang="en-US" sz="2000" dirty="0"/>
              <a:t>This framework consists of Scrum’s roles, events, artifacts, and the rules that bind them together</a:t>
            </a:r>
          </a:p>
        </p:txBody>
      </p:sp>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13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What is Scrum?</a:t>
            </a:r>
          </a:p>
        </p:txBody>
      </p:sp>
      <p:pic>
        <p:nvPicPr>
          <p:cNvPr id="8194" name="Picture 2" descr="InfoQ on Twitter: &quot;Do you know what the five main changes to “The #Scrum  guide” are? Read the Q&amp;A with Ken Schwaber &amp; Jeff Sutherland, authors of  #theScrumGuide, and co-creators of Scr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533" y="2400679"/>
            <a:ext cx="9786140" cy="3955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3956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14</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Scrum Pillars</a:t>
            </a:r>
          </a:p>
        </p:txBody>
      </p:sp>
      <p:pic>
        <p:nvPicPr>
          <p:cNvPr id="9218" name="Picture 2" descr="What is Scrum's Three Pillar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95" y="1143000"/>
            <a:ext cx="10248610" cy="44893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621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15</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Scrum Values</a:t>
            </a:r>
          </a:p>
        </p:txBody>
      </p:sp>
      <p:pic>
        <p:nvPicPr>
          <p:cNvPr id="10242" name="Picture 2" descr="Updates to the Scrum Guide: The 5 Scrum values take center stage | Scrum.or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9864" y="876750"/>
            <a:ext cx="8087591" cy="5232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27821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16</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pic>
        <p:nvPicPr>
          <p:cNvPr id="11266" name="Picture 2" descr="The Agile - Scrum Framewor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87954"/>
            <a:ext cx="10169235" cy="61509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2137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17</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Scrum Team Roles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9754" y="550093"/>
            <a:ext cx="5412246" cy="5806257"/>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762" y="1528355"/>
            <a:ext cx="6233276" cy="4177733"/>
          </a:xfrm>
          <a:prstGeom prst="rect">
            <a:avLst/>
          </a:prstGeom>
        </p:spPr>
      </p:pic>
    </p:spTree>
    <p:extLst>
      <p:ext uri="{BB962C8B-B14F-4D97-AF65-F5344CB8AC3E}">
        <p14:creationId xmlns:p14="http://schemas.microsoft.com/office/powerpoint/2010/main" val="13715959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18</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Scrum Artifacts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7657" y="986245"/>
            <a:ext cx="8457314" cy="5137818"/>
          </a:xfrm>
          <a:prstGeom prst="rect">
            <a:avLst/>
          </a:prstGeom>
        </p:spPr>
      </p:pic>
    </p:spTree>
    <p:extLst>
      <p:ext uri="{BB962C8B-B14F-4D97-AF65-F5344CB8AC3E}">
        <p14:creationId xmlns:p14="http://schemas.microsoft.com/office/powerpoint/2010/main" val="20270893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19</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Definition of Ready and Definition of Done</a:t>
            </a:r>
          </a:p>
        </p:txBody>
      </p:sp>
      <p:pic>
        <p:nvPicPr>
          <p:cNvPr id="12290" name="Picture 2" descr="Definition of Ready | Scrum In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04812" y="1354239"/>
            <a:ext cx="5739534" cy="4304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381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of content</a:t>
            </a: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295261083"/>
              </p:ext>
            </p:extLst>
          </p:nvPr>
        </p:nvGraphicFramePr>
        <p:xfrm>
          <a:off x="4403725" y="1155700"/>
          <a:ext cx="6951664" cy="3914304"/>
        </p:xfrm>
        <a:graphic>
          <a:graphicData uri="http://schemas.openxmlformats.org/drawingml/2006/table">
            <a:tbl>
              <a:tblPr firstRow="1" bandRow="1">
                <a:tableStyleId>{3B4B98B0-60AC-42C2-AFA5-B58CD77FA1E5}</a:tableStyleId>
              </a:tblPr>
              <a:tblGrid>
                <a:gridCol w="5915932">
                  <a:extLst>
                    <a:ext uri="{9D8B030D-6E8A-4147-A177-3AD203B41FA5}">
                      <a16:colId xmlns="" xmlns:a16="http://schemas.microsoft.com/office/drawing/2014/main" val="20000"/>
                    </a:ext>
                  </a:extLst>
                </a:gridCol>
                <a:gridCol w="1035732">
                  <a:extLst>
                    <a:ext uri="{9D8B030D-6E8A-4147-A177-3AD203B41FA5}">
                      <a16:colId xmlns="" xmlns:a16="http://schemas.microsoft.com/office/drawing/2014/main" val="20001"/>
                    </a:ext>
                  </a:extLst>
                </a:gridCol>
              </a:tblGrid>
              <a:tr h="652384">
                <a:tc>
                  <a:txBody>
                    <a:bodyPr/>
                    <a:lstStyle/>
                    <a:p>
                      <a:r>
                        <a:rPr lang="en-GB" sz="1800" b="0" kern="1200" dirty="0">
                          <a:solidFill>
                            <a:schemeClr val="tx1"/>
                          </a:solidFill>
                          <a:latin typeface="+mn-lt"/>
                          <a:ea typeface="+mn-ea"/>
                          <a:cs typeface="+mn-cs"/>
                        </a:rPr>
                        <a:t>Introduction to Agile</a:t>
                      </a:r>
                      <a:endParaRPr lang="en-US" sz="1800" b="0" kern="1200" dirty="0">
                        <a:solidFill>
                          <a:schemeClr val="tx1"/>
                        </a:solidFill>
                        <a:latin typeface="+mn-lt"/>
                        <a:ea typeface="+mn-ea"/>
                        <a:cs typeface="+mn-cs"/>
                      </a:endParaRPr>
                    </a:p>
                  </a:txBody>
                  <a:tcPr anchor="ctr"/>
                </a:tc>
                <a:tc>
                  <a:txBody>
                    <a:bodyPr/>
                    <a:lstStyle/>
                    <a:p>
                      <a:pPr algn="ctr"/>
                      <a:r>
                        <a:rPr lang="en-US" b="0" dirty="0">
                          <a:solidFill>
                            <a:srgbClr val="0E69AF"/>
                          </a:solidFill>
                        </a:rPr>
                        <a:t>3</a:t>
                      </a:r>
                    </a:p>
                  </a:txBody>
                  <a:tcPr anchor="ctr"/>
                </a:tc>
                <a:extLst>
                  <a:ext uri="{0D108BD9-81ED-4DB2-BD59-A6C34878D82A}">
                    <a16:rowId xmlns="" xmlns:a16="http://schemas.microsoft.com/office/drawing/2014/main" val="10000"/>
                  </a:ext>
                </a:extLst>
              </a:tr>
              <a:tr h="652384">
                <a:tc>
                  <a:txBody>
                    <a:bodyPr/>
                    <a:lstStyle/>
                    <a:p>
                      <a:r>
                        <a:rPr lang="en-US" b="0" dirty="0">
                          <a:solidFill>
                            <a:schemeClr val="tx1"/>
                          </a:solidFill>
                        </a:rPr>
                        <a:t>SCRUM</a:t>
                      </a:r>
                      <a:endParaRPr lang="en-US" b="1" dirty="0">
                        <a:solidFill>
                          <a:srgbClr val="0E69AF"/>
                        </a:solidFill>
                      </a:endParaRPr>
                    </a:p>
                  </a:txBody>
                  <a:tcPr anchor="ctr"/>
                </a:tc>
                <a:tc>
                  <a:txBody>
                    <a:bodyPr/>
                    <a:lstStyle/>
                    <a:p>
                      <a:pPr algn="ctr"/>
                      <a:r>
                        <a:rPr lang="en-US" b="0" dirty="0">
                          <a:solidFill>
                            <a:srgbClr val="0E69AF"/>
                          </a:solidFill>
                        </a:rPr>
                        <a:t>12</a:t>
                      </a:r>
                    </a:p>
                  </a:txBody>
                  <a:tcPr anchor="ctr"/>
                </a:tc>
                <a:extLst>
                  <a:ext uri="{0D108BD9-81ED-4DB2-BD59-A6C34878D82A}">
                    <a16:rowId xmlns="" xmlns:a16="http://schemas.microsoft.com/office/drawing/2014/main" val="10001"/>
                  </a:ext>
                </a:extLst>
              </a:tr>
              <a:tr h="652384">
                <a:tc>
                  <a:txBody>
                    <a:bodyPr/>
                    <a:lstStyle/>
                    <a:p>
                      <a:r>
                        <a:rPr lang="en-US" dirty="0"/>
                        <a:t>KANBAN</a:t>
                      </a:r>
                      <a:endParaRPr lang="en-US" b="1" dirty="0">
                        <a:solidFill>
                          <a:srgbClr val="0E69AF"/>
                        </a:solidFill>
                      </a:endParaRPr>
                    </a:p>
                  </a:txBody>
                  <a:tcPr anchor="ctr"/>
                </a:tc>
                <a:tc>
                  <a:txBody>
                    <a:bodyPr/>
                    <a:lstStyle/>
                    <a:p>
                      <a:pPr algn="ctr"/>
                      <a:r>
                        <a:rPr lang="en-US" b="0" dirty="0">
                          <a:solidFill>
                            <a:srgbClr val="0E69AF"/>
                          </a:solidFill>
                        </a:rPr>
                        <a:t>20</a:t>
                      </a:r>
                    </a:p>
                  </a:txBody>
                  <a:tcPr anchor="ctr"/>
                </a:tc>
                <a:extLst>
                  <a:ext uri="{0D108BD9-81ED-4DB2-BD59-A6C34878D82A}">
                    <a16:rowId xmlns="" xmlns:a16="http://schemas.microsoft.com/office/drawing/2014/main" val="10002"/>
                  </a:ext>
                </a:extLst>
              </a:tr>
              <a:tr h="652384">
                <a:tc>
                  <a:txBody>
                    <a:bodyPr/>
                    <a:lstStyle/>
                    <a:p>
                      <a:r>
                        <a:rPr lang="en-US" b="0" dirty="0">
                          <a:solidFill>
                            <a:schemeClr val="tx1"/>
                          </a:solidFill>
                        </a:rPr>
                        <a:t>EXTREME</a:t>
                      </a:r>
                      <a:r>
                        <a:rPr lang="en-US" b="0" baseline="0" dirty="0">
                          <a:solidFill>
                            <a:schemeClr val="tx1"/>
                          </a:solidFill>
                        </a:rPr>
                        <a:t> PROGRAMMING (XP)</a:t>
                      </a:r>
                      <a:endParaRPr lang="en-US" b="1" dirty="0">
                        <a:solidFill>
                          <a:srgbClr val="0E69AF"/>
                        </a:solidFill>
                      </a:endParaRPr>
                    </a:p>
                  </a:txBody>
                  <a:tcPr anchor="ctr"/>
                </a:tc>
                <a:tc>
                  <a:txBody>
                    <a:bodyPr/>
                    <a:lstStyle/>
                    <a:p>
                      <a:pPr algn="ctr"/>
                      <a:r>
                        <a:rPr lang="en-US" b="0" dirty="0"/>
                        <a:t>25</a:t>
                      </a:r>
                      <a:endParaRPr lang="en-US" b="0" dirty="0">
                        <a:solidFill>
                          <a:srgbClr val="0E69AF"/>
                        </a:solidFill>
                      </a:endParaRPr>
                    </a:p>
                  </a:txBody>
                  <a:tcPr anchor="ctr"/>
                </a:tc>
                <a:extLst>
                  <a:ext uri="{0D108BD9-81ED-4DB2-BD59-A6C34878D82A}">
                    <a16:rowId xmlns="" xmlns:a16="http://schemas.microsoft.com/office/drawing/2014/main" val="10003"/>
                  </a:ext>
                </a:extLst>
              </a:tr>
              <a:tr h="652384">
                <a:tc>
                  <a:txBody>
                    <a:bodyPr/>
                    <a:lstStyle/>
                    <a:p>
                      <a:r>
                        <a:rPr lang="en-US" dirty="0"/>
                        <a:t>LEAN SOFTWARE</a:t>
                      </a:r>
                      <a:r>
                        <a:rPr lang="en-US" baseline="0" dirty="0"/>
                        <a:t> DEVELOPMENT</a:t>
                      </a:r>
                      <a:endParaRPr lang="en-US" b="1" dirty="0">
                        <a:solidFill>
                          <a:srgbClr val="0E69AF"/>
                        </a:solidFill>
                      </a:endParaRPr>
                    </a:p>
                  </a:txBody>
                  <a:tcPr anchor="ctr"/>
                </a:tc>
                <a:tc>
                  <a:txBody>
                    <a:bodyPr/>
                    <a:lstStyle/>
                    <a:p>
                      <a:pPr algn="ctr"/>
                      <a:r>
                        <a:rPr lang="en-US" b="0" dirty="0"/>
                        <a:t>29</a:t>
                      </a:r>
                      <a:endParaRPr lang="en-US" b="0" dirty="0">
                        <a:solidFill>
                          <a:srgbClr val="0E69AF"/>
                        </a:solidFill>
                      </a:endParaRPr>
                    </a:p>
                  </a:txBody>
                  <a:tcPr anchor="ctr"/>
                </a:tc>
                <a:extLst>
                  <a:ext uri="{0D108BD9-81ED-4DB2-BD59-A6C34878D82A}">
                    <a16:rowId xmlns="" xmlns:a16="http://schemas.microsoft.com/office/drawing/2014/main" val="10004"/>
                  </a:ext>
                </a:extLst>
              </a:tr>
              <a:tr h="652384">
                <a:tc>
                  <a:txBody>
                    <a:bodyPr/>
                    <a:lstStyle/>
                    <a:p>
                      <a:r>
                        <a:rPr lang="en-US" sz="1800" kern="1200" dirty="0">
                          <a:solidFill>
                            <a:schemeClr val="tx1"/>
                          </a:solidFill>
                          <a:latin typeface="+mn-lt"/>
                          <a:ea typeface="+mn-ea"/>
                          <a:cs typeface="+mn-cs"/>
                        </a:rPr>
                        <a:t>AGILE LEADERSHIP</a:t>
                      </a:r>
                    </a:p>
                  </a:txBody>
                  <a:tcPr anchor="ctr"/>
                </a:tc>
                <a:tc>
                  <a:txBody>
                    <a:bodyPr/>
                    <a:lstStyle/>
                    <a:p>
                      <a:pPr algn="ctr"/>
                      <a:r>
                        <a:rPr lang="en-US" b="0" dirty="0"/>
                        <a:t>33</a:t>
                      </a:r>
                      <a:endParaRPr lang="en-US" b="0" dirty="0">
                        <a:solidFill>
                          <a:srgbClr val="0E69AF"/>
                        </a:solidFill>
                      </a:endParaRPr>
                    </a:p>
                  </a:txBody>
                  <a:tcPr anchor="ctr"/>
                </a:tc>
                <a:extLst>
                  <a:ext uri="{0D108BD9-81ED-4DB2-BD59-A6C34878D82A}">
                    <a16:rowId xmlns="" xmlns:a16="http://schemas.microsoft.com/office/drawing/2014/main" val="10005"/>
                  </a:ext>
                </a:extLst>
              </a:tr>
            </a:tbl>
          </a:graphicData>
        </a:graphic>
      </p:graphicFrame>
      <p:sp>
        <p:nvSpPr>
          <p:cNvPr id="4" name="Text Placeholder 3"/>
          <p:cNvSpPr>
            <a:spLocks noGrp="1"/>
          </p:cNvSpPr>
          <p:nvPr>
            <p:ph type="body" sz="half" idx="2"/>
          </p:nvPr>
        </p:nvSpPr>
        <p:spPr/>
        <p:txBody>
          <a:bodyPr/>
          <a:lstStyle/>
          <a:p>
            <a:endParaRPr lang="en-US" dirty="0"/>
          </a:p>
        </p:txBody>
      </p:sp>
      <p:sp>
        <p:nvSpPr>
          <p:cNvPr id="7" name="Slide Number Placeholder 6"/>
          <p:cNvSpPr>
            <a:spLocks noGrp="1"/>
          </p:cNvSpPr>
          <p:nvPr>
            <p:ph type="sldNum" sz="quarter" idx="12"/>
          </p:nvPr>
        </p:nvSpPr>
        <p:spPr/>
        <p:txBody>
          <a:bodyPr/>
          <a:lstStyle/>
          <a:p>
            <a:fld id="{7F5043F6-4AAB-41F8-A27F-F80078A20D2B}" type="slidenum">
              <a:rPr lang="en-US" smtClean="0"/>
              <a:t>2</a:t>
            </a:fld>
            <a:endParaRPr lang="en-US"/>
          </a:p>
        </p:txBody>
      </p:sp>
    </p:spTree>
    <p:extLst>
      <p:ext uri="{BB962C8B-B14F-4D97-AF65-F5344CB8AC3E}">
        <p14:creationId xmlns:p14="http://schemas.microsoft.com/office/powerpoint/2010/main" val="13991054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20</a:t>
            </a:fld>
            <a:endParaRPr lang="en-US"/>
          </a:p>
        </p:txBody>
      </p:sp>
      <p:sp>
        <p:nvSpPr>
          <p:cNvPr id="7" name="Title 6"/>
          <p:cNvSpPr>
            <a:spLocks noGrp="1"/>
          </p:cNvSpPr>
          <p:nvPr>
            <p:ph type="title"/>
          </p:nvPr>
        </p:nvSpPr>
        <p:spPr/>
        <p:txBody>
          <a:bodyPr/>
          <a:lstStyle/>
          <a:p>
            <a:r>
              <a:rPr lang="en-US" dirty="0"/>
              <a:t>KANBAN</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519408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21</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KANBAN</a:t>
            </a:r>
          </a:p>
        </p:txBody>
      </p:sp>
      <p:pic>
        <p:nvPicPr>
          <p:cNvPr id="13314" name="Picture 2" descr="Kanban | Cris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6618" y="990600"/>
            <a:ext cx="5779606" cy="293023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838201" y="1385455"/>
            <a:ext cx="4745182" cy="2246769"/>
          </a:xfrm>
          <a:prstGeom prst="rect">
            <a:avLst/>
          </a:prstGeom>
        </p:spPr>
        <p:txBody>
          <a:bodyPr wrap="square">
            <a:spAutoFit/>
          </a:bodyPr>
          <a:lstStyle/>
          <a:p>
            <a:pPr marL="285750" indent="-285750">
              <a:buFont typeface="Arial" panose="020B0604020202020204" pitchFamily="34" charset="0"/>
              <a:buChar char="•"/>
            </a:pPr>
            <a:r>
              <a:rPr lang="en-US" sz="2000" dirty="0"/>
              <a:t>Kanban is a Japanese word that means “visual card”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At Toyota, Kanban is the term used for the visual and physical signaling system that ties together the whole Lean Production system</a:t>
            </a:r>
          </a:p>
        </p:txBody>
      </p:sp>
    </p:spTree>
    <p:extLst>
      <p:ext uri="{BB962C8B-B14F-4D97-AF65-F5344CB8AC3E}">
        <p14:creationId xmlns:p14="http://schemas.microsoft.com/office/powerpoint/2010/main" val="17502153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22</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0303" y="1181373"/>
            <a:ext cx="5582194" cy="4186646"/>
          </a:xfr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2810" y="1181373"/>
            <a:ext cx="5582195" cy="4186646"/>
          </a:xfrm>
          <a:prstGeom prst="rect">
            <a:avLst/>
          </a:prstGeom>
        </p:spPr>
      </p:pic>
      <p:sp>
        <p:nvSpPr>
          <p:cNvPr id="12" name="Title 5"/>
          <p:cNvSpPr>
            <a:spLocks noGrp="1"/>
          </p:cNvSpPr>
          <p:nvPr>
            <p:ph type="title"/>
          </p:nvPr>
        </p:nvSpPr>
        <p:spPr/>
        <p:txBody>
          <a:bodyPr/>
          <a:lstStyle/>
          <a:p>
            <a:r>
              <a:rPr lang="en-US" dirty="0"/>
              <a:t>KANBAN Pull system</a:t>
            </a:r>
          </a:p>
        </p:txBody>
      </p:sp>
    </p:spTree>
    <p:extLst>
      <p:ext uri="{BB962C8B-B14F-4D97-AF65-F5344CB8AC3E}">
        <p14:creationId xmlns:p14="http://schemas.microsoft.com/office/powerpoint/2010/main" val="4132138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pic>
        <p:nvPicPr>
          <p:cNvPr id="14338" name="Picture 2" descr="Kanban Core Practices - Merlin Projec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42655" y="367049"/>
            <a:ext cx="8285017" cy="5989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35677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24</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Lead and Cycle time</a:t>
            </a:r>
          </a:p>
        </p:txBody>
      </p:sp>
      <p:pic>
        <p:nvPicPr>
          <p:cNvPr id="15362" name="Picture 2" descr="Cycle Time Report—An Example Script Using Trackers API | Pivotal Tracker  Blo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2033" y="1449977"/>
            <a:ext cx="3677065" cy="3046571"/>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9098" y="1143000"/>
            <a:ext cx="7888604" cy="3643857"/>
          </a:xfrm>
          <a:prstGeom prst="rect">
            <a:avLst/>
          </a:prstGeom>
        </p:spPr>
      </p:pic>
    </p:spTree>
    <p:extLst>
      <p:ext uri="{BB962C8B-B14F-4D97-AF65-F5344CB8AC3E}">
        <p14:creationId xmlns:p14="http://schemas.microsoft.com/office/powerpoint/2010/main" val="1231388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25</a:t>
            </a:fld>
            <a:endParaRPr lang="en-US"/>
          </a:p>
        </p:txBody>
      </p:sp>
      <p:sp>
        <p:nvSpPr>
          <p:cNvPr id="7" name="Title 6"/>
          <p:cNvSpPr>
            <a:spLocks noGrp="1"/>
          </p:cNvSpPr>
          <p:nvPr>
            <p:ph type="title"/>
          </p:nvPr>
        </p:nvSpPr>
        <p:spPr>
          <a:xfrm>
            <a:off x="3724102" y="1746613"/>
            <a:ext cx="7629698" cy="1463040"/>
          </a:xfrm>
        </p:spPr>
        <p:txBody>
          <a:bodyPr/>
          <a:lstStyle/>
          <a:p>
            <a:r>
              <a:rPr lang="en-US" dirty="0"/>
              <a:t>EXTREME PROGRAMMING (XP)</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13054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26</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Extreme Programming (XP)</a:t>
            </a:r>
          </a:p>
        </p:txBody>
      </p:sp>
      <p:sp>
        <p:nvSpPr>
          <p:cNvPr id="2" name="Rectangle 1"/>
          <p:cNvSpPr/>
          <p:nvPr/>
        </p:nvSpPr>
        <p:spPr>
          <a:xfrm>
            <a:off x="866503" y="1118186"/>
            <a:ext cx="10824754" cy="1323439"/>
          </a:xfrm>
          <a:prstGeom prst="rect">
            <a:avLst/>
          </a:prstGeom>
        </p:spPr>
        <p:txBody>
          <a:bodyPr wrap="square">
            <a:spAutoFit/>
          </a:bodyPr>
          <a:lstStyle/>
          <a:p>
            <a:r>
              <a:rPr lang="en-US" sz="2000" dirty="0"/>
              <a:t>Extreme Programming (XP) is an agile software development framework that aims to produce higher quality software, and higher quality of life for the development team. XP is the most specific of the agile frameworks regarding appropriate engineering practices for </a:t>
            </a:r>
            <a:r>
              <a:rPr lang="en-US" sz="2000" b="1" dirty="0"/>
              <a:t>software development.</a:t>
            </a:r>
          </a:p>
        </p:txBody>
      </p:sp>
      <p:pic>
        <p:nvPicPr>
          <p:cNvPr id="7" name="Picture 6"/>
          <p:cNvPicPr>
            <a:picLocks noChangeAspect="1"/>
          </p:cNvPicPr>
          <p:nvPr/>
        </p:nvPicPr>
        <p:blipFill>
          <a:blip r:embed="rId2"/>
          <a:stretch>
            <a:fillRect/>
          </a:stretch>
        </p:blipFill>
        <p:spPr>
          <a:xfrm>
            <a:off x="1638513" y="2613041"/>
            <a:ext cx="8653715" cy="3359999"/>
          </a:xfrm>
          <a:prstGeom prst="rect">
            <a:avLst/>
          </a:prstGeom>
        </p:spPr>
      </p:pic>
    </p:spTree>
    <p:extLst>
      <p:ext uri="{BB962C8B-B14F-4D97-AF65-F5344CB8AC3E}">
        <p14:creationId xmlns:p14="http://schemas.microsoft.com/office/powerpoint/2010/main" val="7348926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27</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XP Core Values and Practices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00779"/>
            <a:ext cx="4801270" cy="3229426"/>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9648" y="1334210"/>
            <a:ext cx="5965599" cy="4047687"/>
          </a:xfrm>
          <a:prstGeom prst="rect">
            <a:avLst/>
          </a:prstGeom>
        </p:spPr>
      </p:pic>
    </p:spTree>
    <p:extLst>
      <p:ext uri="{BB962C8B-B14F-4D97-AF65-F5344CB8AC3E}">
        <p14:creationId xmlns:p14="http://schemas.microsoft.com/office/powerpoint/2010/main" val="8338860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28</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XP Team Roles</a:t>
            </a:r>
          </a:p>
        </p:txBody>
      </p:sp>
      <p:sp>
        <p:nvSpPr>
          <p:cNvPr id="8" name="Rectangle 7"/>
          <p:cNvSpPr/>
          <p:nvPr/>
        </p:nvSpPr>
        <p:spPr>
          <a:xfrm>
            <a:off x="838200" y="901337"/>
            <a:ext cx="10069286" cy="5355312"/>
          </a:xfrm>
          <a:prstGeom prst="rect">
            <a:avLst/>
          </a:prstGeom>
        </p:spPr>
        <p:txBody>
          <a:bodyPr wrap="square">
            <a:spAutoFit/>
          </a:bodyPr>
          <a:lstStyle/>
          <a:p>
            <a:pPr marL="342900" indent="-342900">
              <a:buAutoNum type="arabicPeriod"/>
            </a:pPr>
            <a:r>
              <a:rPr lang="en-US" b="1" dirty="0">
                <a:solidFill>
                  <a:srgbClr val="444444"/>
                </a:solidFill>
                <a:latin typeface="Axiforma"/>
              </a:rPr>
              <a:t>Customers</a:t>
            </a:r>
          </a:p>
          <a:p>
            <a:r>
              <a:rPr lang="en-US" dirty="0">
                <a:solidFill>
                  <a:srgbClr val="444444"/>
                </a:solidFill>
                <a:latin typeface="Axiforma"/>
              </a:rPr>
              <a:t>The client</a:t>
            </a:r>
          </a:p>
          <a:p>
            <a:pPr>
              <a:buFont typeface="Arial" panose="020B0604020202020204" pitchFamily="34" charset="0"/>
              <a:buChar char="•"/>
            </a:pPr>
            <a:r>
              <a:rPr lang="en-US" dirty="0">
                <a:solidFill>
                  <a:srgbClr val="292D34"/>
                </a:solidFill>
                <a:latin typeface="Charter"/>
              </a:rPr>
              <a:t>Features to be included</a:t>
            </a:r>
          </a:p>
          <a:p>
            <a:pPr>
              <a:buFont typeface="Arial" panose="020B0604020202020204" pitchFamily="34" charset="0"/>
              <a:buChar char="•"/>
            </a:pPr>
            <a:r>
              <a:rPr lang="en-US" dirty="0">
                <a:solidFill>
                  <a:srgbClr val="292D34"/>
                </a:solidFill>
                <a:latin typeface="Charter"/>
              </a:rPr>
              <a:t>Budget to be allocated</a:t>
            </a:r>
          </a:p>
          <a:p>
            <a:pPr>
              <a:buFont typeface="Arial" panose="020B0604020202020204" pitchFamily="34" charset="0"/>
              <a:buChar char="•"/>
            </a:pPr>
            <a:r>
              <a:rPr lang="en-US" dirty="0">
                <a:solidFill>
                  <a:srgbClr val="292D34"/>
                </a:solidFill>
                <a:latin typeface="Charter"/>
              </a:rPr>
              <a:t>Priorities within the project</a:t>
            </a:r>
          </a:p>
          <a:p>
            <a:pPr>
              <a:buFont typeface="Arial" panose="020B0604020202020204" pitchFamily="34" charset="0"/>
              <a:buChar char="•"/>
            </a:pPr>
            <a:endParaRPr lang="en-US" dirty="0">
              <a:solidFill>
                <a:srgbClr val="292D34"/>
              </a:solidFill>
              <a:latin typeface="Charter"/>
            </a:endParaRPr>
          </a:p>
          <a:p>
            <a:r>
              <a:rPr lang="en-US" b="1" dirty="0">
                <a:solidFill>
                  <a:srgbClr val="444444"/>
                </a:solidFill>
                <a:latin typeface="Axiforma"/>
              </a:rPr>
              <a:t>2. Programmers</a:t>
            </a:r>
          </a:p>
          <a:p>
            <a:r>
              <a:rPr lang="en-US" dirty="0">
                <a:solidFill>
                  <a:srgbClr val="292D34"/>
                </a:solidFill>
                <a:latin typeface="Charter"/>
              </a:rPr>
              <a:t>The warriors of the team and do all the heavy lifting.</a:t>
            </a:r>
          </a:p>
          <a:p>
            <a:endParaRPr lang="en-US" dirty="0">
              <a:solidFill>
                <a:srgbClr val="292D34"/>
              </a:solidFill>
              <a:latin typeface="Charter"/>
            </a:endParaRPr>
          </a:p>
          <a:p>
            <a:r>
              <a:rPr lang="en-US" b="1" dirty="0">
                <a:solidFill>
                  <a:srgbClr val="292D34"/>
                </a:solidFill>
                <a:latin typeface="Charter"/>
              </a:rPr>
              <a:t>3. Tester</a:t>
            </a:r>
          </a:p>
          <a:p>
            <a:r>
              <a:rPr lang="en-US" dirty="0">
                <a:solidFill>
                  <a:srgbClr val="292D34"/>
                </a:solidFill>
                <a:latin typeface="Charter"/>
              </a:rPr>
              <a:t>The qualifier provide quality assurance</a:t>
            </a:r>
          </a:p>
          <a:p>
            <a:endParaRPr lang="en-US" dirty="0">
              <a:solidFill>
                <a:srgbClr val="292D34"/>
              </a:solidFill>
              <a:latin typeface="Charter"/>
            </a:endParaRPr>
          </a:p>
          <a:p>
            <a:r>
              <a:rPr lang="en-US" b="1" dirty="0">
                <a:solidFill>
                  <a:srgbClr val="444444"/>
                </a:solidFill>
                <a:latin typeface="Axiforma"/>
              </a:rPr>
              <a:t>4. Trackers</a:t>
            </a:r>
          </a:p>
          <a:p>
            <a:r>
              <a:rPr lang="en-US" dirty="0">
                <a:solidFill>
                  <a:srgbClr val="292D34"/>
                </a:solidFill>
                <a:latin typeface="Charter"/>
              </a:rPr>
              <a:t>The sharp-shooters support team to work more efficiently.</a:t>
            </a:r>
          </a:p>
          <a:p>
            <a:r>
              <a:rPr lang="en-US" dirty="0">
                <a:solidFill>
                  <a:srgbClr val="292D34"/>
                </a:solidFill>
                <a:latin typeface="Charter"/>
              </a:rPr>
              <a:t>Track their team’s progress and identify where the team can improve.</a:t>
            </a:r>
          </a:p>
          <a:p>
            <a:endParaRPr lang="en-US" dirty="0">
              <a:solidFill>
                <a:srgbClr val="292D34"/>
              </a:solidFill>
              <a:latin typeface="Charter"/>
            </a:endParaRPr>
          </a:p>
          <a:p>
            <a:r>
              <a:rPr lang="en-US" b="1" dirty="0">
                <a:solidFill>
                  <a:srgbClr val="444444"/>
                </a:solidFill>
                <a:latin typeface="Axiforma"/>
              </a:rPr>
              <a:t>5. Coach</a:t>
            </a:r>
          </a:p>
          <a:p>
            <a:r>
              <a:rPr lang="en-US" dirty="0">
                <a:solidFill>
                  <a:srgbClr val="292D34"/>
                </a:solidFill>
                <a:latin typeface="Charter"/>
              </a:rPr>
              <a:t>The supporter coaching the team with XP practice</a:t>
            </a:r>
          </a:p>
          <a:p>
            <a:r>
              <a:rPr lang="en-US" dirty="0">
                <a:solidFill>
                  <a:srgbClr val="292D34"/>
                </a:solidFill>
                <a:latin typeface="Charter"/>
              </a:rPr>
              <a:t>They ensure that the team is using every XP practice correctly. </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9406" y="901337"/>
            <a:ext cx="4377664" cy="4018558"/>
          </a:xfrm>
          <a:prstGeom prst="rect">
            <a:avLst/>
          </a:prstGeom>
        </p:spPr>
      </p:pic>
    </p:spTree>
    <p:extLst>
      <p:ext uri="{BB962C8B-B14F-4D97-AF65-F5344CB8AC3E}">
        <p14:creationId xmlns:p14="http://schemas.microsoft.com/office/powerpoint/2010/main" val="35491500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29</a:t>
            </a:fld>
            <a:endParaRPr lang="en-US"/>
          </a:p>
        </p:txBody>
      </p:sp>
      <p:sp>
        <p:nvSpPr>
          <p:cNvPr id="7" name="Title 6"/>
          <p:cNvSpPr>
            <a:spLocks noGrp="1"/>
          </p:cNvSpPr>
          <p:nvPr>
            <p:ph type="title"/>
          </p:nvPr>
        </p:nvSpPr>
        <p:spPr/>
        <p:txBody>
          <a:bodyPr/>
          <a:lstStyle/>
          <a:p>
            <a:r>
              <a:rPr lang="en-US" dirty="0"/>
              <a:t>LEAN SOFTWARE DEVELOPMENT</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54239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F5043F6-4AAB-41F8-A27F-F80078A20D2B}" type="slidenum">
              <a:rPr lang="en-US" smtClean="0"/>
              <a:t>3</a:t>
            </a:fld>
            <a:endParaRPr lang="en-US" dirty="0"/>
          </a:p>
        </p:txBody>
      </p:sp>
      <p:pic>
        <p:nvPicPr>
          <p:cNvPr id="6" name="Picture Placeholder 5"/>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2978" r="22978"/>
          <a:stretch>
            <a:fillRect/>
          </a:stretch>
        </p:blipFill>
        <p:spPr/>
      </p:pic>
      <p:sp>
        <p:nvSpPr>
          <p:cNvPr id="7" name="Isosceles Triangle 12"/>
          <p:cNvSpPr/>
          <p:nvPr/>
        </p:nvSpPr>
        <p:spPr>
          <a:xfrm rot="12619814" flipV="1">
            <a:off x="2356197" y="4231578"/>
            <a:ext cx="3311451" cy="3732182"/>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2499565"/>
              <a:gd name="connsiteY0" fmla="*/ 1376940 h 2913062"/>
              <a:gd name="connsiteX1" fmla="*/ 805436 w 2499565"/>
              <a:gd name="connsiteY1" fmla="*/ 0 h 2913062"/>
              <a:gd name="connsiteX2" fmla="*/ 2499565 w 2499565"/>
              <a:gd name="connsiteY2" fmla="*/ 2913062 h 2913062"/>
              <a:gd name="connsiteX3" fmla="*/ 0 w 2499565"/>
              <a:gd name="connsiteY3" fmla="*/ 1376940 h 2913062"/>
              <a:gd name="connsiteX0" fmla="*/ 0 w 2509434"/>
              <a:gd name="connsiteY0" fmla="*/ 1376940 h 2847255"/>
              <a:gd name="connsiteX1" fmla="*/ 805436 w 2509434"/>
              <a:gd name="connsiteY1" fmla="*/ 0 h 2847255"/>
              <a:gd name="connsiteX2" fmla="*/ 2509434 w 2509434"/>
              <a:gd name="connsiteY2" fmla="*/ 2847255 h 2847255"/>
              <a:gd name="connsiteX3" fmla="*/ 0 w 2509434"/>
              <a:gd name="connsiteY3" fmla="*/ 1376940 h 2847255"/>
            </a:gdLst>
            <a:ahLst/>
            <a:cxnLst>
              <a:cxn ang="0">
                <a:pos x="connsiteX0" y="connsiteY0"/>
              </a:cxn>
              <a:cxn ang="0">
                <a:pos x="connsiteX1" y="connsiteY1"/>
              </a:cxn>
              <a:cxn ang="0">
                <a:pos x="connsiteX2" y="connsiteY2"/>
              </a:cxn>
              <a:cxn ang="0">
                <a:pos x="connsiteX3" y="connsiteY3"/>
              </a:cxn>
            </a:cxnLst>
            <a:rect l="l" t="t" r="r" b="b"/>
            <a:pathLst>
              <a:path w="2509434" h="2847255">
                <a:moveTo>
                  <a:pt x="0" y="1376940"/>
                </a:moveTo>
                <a:lnTo>
                  <a:pt x="805436" y="0"/>
                </a:lnTo>
                <a:lnTo>
                  <a:pt x="2509434" y="2847255"/>
                </a:lnTo>
                <a:lnTo>
                  <a:pt x="0" y="1376940"/>
                </a:lnTo>
                <a:close/>
              </a:path>
            </a:pathLst>
          </a:custGeom>
          <a:gradFill flip="none" rotWithShape="1">
            <a:gsLst>
              <a:gs pos="0">
                <a:schemeClr val="accent1"/>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Isosceles Triangle 12"/>
          <p:cNvSpPr/>
          <p:nvPr/>
        </p:nvSpPr>
        <p:spPr>
          <a:xfrm rot="12559242" flipH="1">
            <a:off x="4744083" y="5698152"/>
            <a:ext cx="4192182" cy="1802100"/>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88250"/>
              <a:gd name="connsiteY0" fmla="*/ 1952875 h 2018976"/>
              <a:gd name="connsiteX1" fmla="*/ 1142393 w 3388250"/>
              <a:gd name="connsiteY1" fmla="*/ 0 h 2018976"/>
              <a:gd name="connsiteX2" fmla="*/ 3388250 w 3388250"/>
              <a:gd name="connsiteY2" fmla="*/ 2018976 h 2018976"/>
              <a:gd name="connsiteX3" fmla="*/ 0 w 3388250"/>
              <a:gd name="connsiteY3" fmla="*/ 1952875 h 2018976"/>
              <a:gd name="connsiteX0" fmla="*/ 0 w 3297704"/>
              <a:gd name="connsiteY0" fmla="*/ 1952875 h 1952875"/>
              <a:gd name="connsiteX1" fmla="*/ 1142393 w 3297704"/>
              <a:gd name="connsiteY1" fmla="*/ 0 h 1952875"/>
              <a:gd name="connsiteX2" fmla="*/ 3297704 w 3297704"/>
              <a:gd name="connsiteY2" fmla="*/ 1880104 h 1952875"/>
              <a:gd name="connsiteX3" fmla="*/ 0 w 3297704"/>
              <a:gd name="connsiteY3" fmla="*/ 1952875 h 1952875"/>
              <a:gd name="connsiteX0" fmla="*/ 0 w 3271947"/>
              <a:gd name="connsiteY0" fmla="*/ 1952875 h 1952875"/>
              <a:gd name="connsiteX1" fmla="*/ 1142393 w 3271947"/>
              <a:gd name="connsiteY1" fmla="*/ 0 h 1952875"/>
              <a:gd name="connsiteX2" fmla="*/ 3271947 w 3271947"/>
              <a:gd name="connsiteY2" fmla="*/ 1850718 h 1952875"/>
              <a:gd name="connsiteX3" fmla="*/ 0 w 3271947"/>
              <a:gd name="connsiteY3" fmla="*/ 1952875 h 1952875"/>
              <a:gd name="connsiteX0" fmla="*/ 0 w 3280798"/>
              <a:gd name="connsiteY0" fmla="*/ 1952875 h 1952875"/>
              <a:gd name="connsiteX1" fmla="*/ 1142393 w 3280798"/>
              <a:gd name="connsiteY1" fmla="*/ 0 h 1952875"/>
              <a:gd name="connsiteX2" fmla="*/ 3280798 w 3280798"/>
              <a:gd name="connsiteY2" fmla="*/ 1884528 h 1952875"/>
              <a:gd name="connsiteX3" fmla="*/ 0 w 3280798"/>
              <a:gd name="connsiteY3" fmla="*/ 1952875 h 1952875"/>
              <a:gd name="connsiteX0" fmla="*/ 0 w 3280798"/>
              <a:gd name="connsiteY0" fmla="*/ 1301727 h 1301727"/>
              <a:gd name="connsiteX1" fmla="*/ 762504 w 3280798"/>
              <a:gd name="connsiteY1" fmla="*/ 0 h 1301727"/>
              <a:gd name="connsiteX2" fmla="*/ 3280798 w 3280798"/>
              <a:gd name="connsiteY2" fmla="*/ 1233380 h 1301727"/>
              <a:gd name="connsiteX3" fmla="*/ 0 w 3280798"/>
              <a:gd name="connsiteY3" fmla="*/ 1301727 h 1301727"/>
              <a:gd name="connsiteX0" fmla="*/ 0 w 2306140"/>
              <a:gd name="connsiteY0" fmla="*/ 1301727 h 1301727"/>
              <a:gd name="connsiteX1" fmla="*/ 762504 w 2306140"/>
              <a:gd name="connsiteY1" fmla="*/ 0 h 1301727"/>
              <a:gd name="connsiteX2" fmla="*/ 2306140 w 2306140"/>
              <a:gd name="connsiteY2" fmla="*/ 1252858 h 1301727"/>
              <a:gd name="connsiteX3" fmla="*/ 0 w 2306140"/>
              <a:gd name="connsiteY3" fmla="*/ 1301727 h 1301727"/>
              <a:gd name="connsiteX0" fmla="*/ 0 w 2306140"/>
              <a:gd name="connsiteY0" fmla="*/ 1301727 h 1301727"/>
              <a:gd name="connsiteX1" fmla="*/ 762504 w 2306140"/>
              <a:gd name="connsiteY1" fmla="*/ 0 h 1301727"/>
              <a:gd name="connsiteX2" fmla="*/ 1666228 w 2306140"/>
              <a:gd name="connsiteY2" fmla="*/ 731193 h 1301727"/>
              <a:gd name="connsiteX3" fmla="*/ 2306140 w 2306140"/>
              <a:gd name="connsiteY3" fmla="*/ 1252858 h 1301727"/>
              <a:gd name="connsiteX4" fmla="*/ 0 w 2306140"/>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306140 w 2446516"/>
              <a:gd name="connsiteY3" fmla="*/ 1252858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89315 w 2446516"/>
              <a:gd name="connsiteY3" fmla="*/ 1257581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77787 w 2446516"/>
              <a:gd name="connsiteY3" fmla="*/ 1260816 h 1301727"/>
              <a:gd name="connsiteX4" fmla="*/ 0 w 2446516"/>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7787 w 2439135"/>
              <a:gd name="connsiteY3" fmla="*/ 1260816 h 1301727"/>
              <a:gd name="connsiteX4" fmla="*/ 0 w 2439135"/>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0406 w 2439135"/>
              <a:gd name="connsiteY3" fmla="*/ 1256671 h 1301727"/>
              <a:gd name="connsiteX4" fmla="*/ 0 w 2439135"/>
              <a:gd name="connsiteY4" fmla="*/ 1301727 h 130172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0 w 2420225"/>
              <a:gd name="connsiteY3" fmla="*/ 1302637 h 1302637"/>
              <a:gd name="connsiteX0" fmla="*/ 0 w 3030295"/>
              <a:gd name="connsiteY0" fmla="*/ 1302637 h 1302637"/>
              <a:gd name="connsiteX1" fmla="*/ 743594 w 3030295"/>
              <a:gd name="connsiteY1" fmla="*/ 0 h 1302637"/>
              <a:gd name="connsiteX2" fmla="*/ 3030295 w 3030295"/>
              <a:gd name="connsiteY2" fmla="*/ 1281166 h 1302637"/>
              <a:gd name="connsiteX3" fmla="*/ 0 w 3030295"/>
              <a:gd name="connsiteY3" fmla="*/ 1302637 h 1302637"/>
            </a:gdLst>
            <a:ahLst/>
            <a:cxnLst>
              <a:cxn ang="0">
                <a:pos x="connsiteX0" y="connsiteY0"/>
              </a:cxn>
              <a:cxn ang="0">
                <a:pos x="connsiteX1" y="connsiteY1"/>
              </a:cxn>
              <a:cxn ang="0">
                <a:pos x="connsiteX2" y="connsiteY2"/>
              </a:cxn>
              <a:cxn ang="0">
                <a:pos x="connsiteX3" y="connsiteY3"/>
              </a:cxn>
            </a:cxnLst>
            <a:rect l="l" t="t" r="r" b="b"/>
            <a:pathLst>
              <a:path w="3030295" h="1302637">
                <a:moveTo>
                  <a:pt x="0" y="1302637"/>
                </a:moveTo>
                <a:lnTo>
                  <a:pt x="743594" y="0"/>
                </a:lnTo>
                <a:lnTo>
                  <a:pt x="3030295" y="1281166"/>
                </a:lnTo>
                <a:lnTo>
                  <a:pt x="0" y="1302637"/>
                </a:lnTo>
                <a:close/>
              </a:path>
            </a:pathLst>
          </a:custGeom>
          <a:gradFill flip="none" rotWithShape="1">
            <a:gsLst>
              <a:gs pos="0">
                <a:schemeClr val="accent1"/>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Isosceles Triangle 10"/>
          <p:cNvSpPr/>
          <p:nvPr/>
        </p:nvSpPr>
        <p:spPr>
          <a:xfrm rot="16200000">
            <a:off x="8195121" y="2861119"/>
            <a:ext cx="4411361" cy="3582397"/>
          </a:xfrm>
          <a:prstGeom prst="triangle">
            <a:avLst/>
          </a:prstGeom>
          <a:gradFill flip="none" rotWithShape="1">
            <a:gsLst>
              <a:gs pos="0">
                <a:schemeClr val="accent1"/>
              </a:gs>
              <a:gs pos="51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 Placeholder 1"/>
          <p:cNvSpPr>
            <a:spLocks noGrp="1"/>
          </p:cNvSpPr>
          <p:nvPr>
            <p:ph type="body" idx="1"/>
          </p:nvPr>
        </p:nvSpPr>
        <p:spPr/>
        <p:txBody>
          <a:bodyPr/>
          <a:lstStyle/>
          <a:p>
            <a:endParaRPr lang="en-US"/>
          </a:p>
        </p:txBody>
      </p:sp>
      <p:sp>
        <p:nvSpPr>
          <p:cNvPr id="9" name="Title 6"/>
          <p:cNvSpPr>
            <a:spLocks noGrp="1"/>
          </p:cNvSpPr>
          <p:nvPr>
            <p:ph type="title"/>
          </p:nvPr>
        </p:nvSpPr>
        <p:spPr>
          <a:xfrm>
            <a:off x="838200" y="2092308"/>
            <a:ext cx="6350000" cy="1463040"/>
          </a:xfrm>
        </p:spPr>
        <p:txBody>
          <a:bodyPr/>
          <a:lstStyle/>
          <a:p>
            <a:r>
              <a:rPr lang="en-US" dirty="0"/>
              <a:t>Introduction to AGILE</a:t>
            </a:r>
          </a:p>
        </p:txBody>
      </p:sp>
    </p:spTree>
    <p:extLst>
      <p:ext uri="{BB962C8B-B14F-4D97-AF65-F5344CB8AC3E}">
        <p14:creationId xmlns:p14="http://schemas.microsoft.com/office/powerpoint/2010/main" val="40018127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30</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LEAN Product Development</a:t>
            </a:r>
          </a:p>
        </p:txBody>
      </p:sp>
      <p:pic>
        <p:nvPicPr>
          <p:cNvPr id="16386" name="Picture 2" descr="Lean Software Development | 7 principles of Lean Software Developm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5891" y="990167"/>
            <a:ext cx="8066809" cy="4860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80197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31</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Seven wastes of Lean</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4565" y="960120"/>
            <a:ext cx="5368835" cy="5213216"/>
          </a:xfrm>
          <a:prstGeom prst="rect">
            <a:avLst/>
          </a:prstGeom>
        </p:spPr>
      </p:pic>
    </p:spTree>
    <p:extLst>
      <p:ext uri="{BB962C8B-B14F-4D97-AF65-F5344CB8AC3E}">
        <p14:creationId xmlns:p14="http://schemas.microsoft.com/office/powerpoint/2010/main" val="6650475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32</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Value Stream Mapping</a:t>
            </a:r>
          </a:p>
        </p:txBody>
      </p:sp>
      <p:pic>
        <p:nvPicPr>
          <p:cNvPr id="18434" name="Picture 2" descr="Musings on project management: Value stream mapp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481" y="1143000"/>
            <a:ext cx="10605319" cy="44542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02443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33</a:t>
            </a:fld>
            <a:endParaRPr lang="en-US"/>
          </a:p>
        </p:txBody>
      </p:sp>
      <p:sp>
        <p:nvSpPr>
          <p:cNvPr id="7" name="Title 6"/>
          <p:cNvSpPr>
            <a:spLocks noGrp="1"/>
          </p:cNvSpPr>
          <p:nvPr>
            <p:ph type="title"/>
          </p:nvPr>
        </p:nvSpPr>
        <p:spPr/>
        <p:txBody>
          <a:bodyPr/>
          <a:lstStyle/>
          <a:p>
            <a:r>
              <a:rPr lang="en-US" dirty="0"/>
              <a:t>Agile Leadership</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67284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34</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Management vs Leadership</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06194" y="701331"/>
            <a:ext cx="3860967" cy="5655019"/>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41935" y="1811527"/>
            <a:ext cx="3478929" cy="3478929"/>
          </a:xfrm>
          <a:prstGeom prst="rect">
            <a:avLst/>
          </a:prstGeom>
        </p:spPr>
      </p:pic>
    </p:spTree>
    <p:extLst>
      <p:ext uri="{BB962C8B-B14F-4D97-AF65-F5344CB8AC3E}">
        <p14:creationId xmlns:p14="http://schemas.microsoft.com/office/powerpoint/2010/main" val="40148046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35</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Servant Leadership – 4 primary duties</a:t>
            </a:r>
          </a:p>
        </p:txBody>
      </p:sp>
      <p:sp>
        <p:nvSpPr>
          <p:cNvPr id="8" name="Rectangle 7"/>
          <p:cNvSpPr/>
          <p:nvPr/>
        </p:nvSpPr>
        <p:spPr>
          <a:xfrm>
            <a:off x="838200" y="1369746"/>
            <a:ext cx="4177937" cy="3139321"/>
          </a:xfrm>
          <a:prstGeom prst="rect">
            <a:avLst/>
          </a:prstGeom>
        </p:spPr>
        <p:txBody>
          <a:bodyPr wrap="square">
            <a:spAutoFit/>
          </a:bodyPr>
          <a:lstStyle/>
          <a:p>
            <a:r>
              <a:rPr lang="en-US" b="1" dirty="0">
                <a:solidFill>
                  <a:srgbClr val="444444"/>
                </a:solidFill>
                <a:latin typeface="Axiforma"/>
              </a:rPr>
              <a:t>1. Shield the team from interruption</a:t>
            </a:r>
          </a:p>
          <a:p>
            <a:pPr>
              <a:buFont typeface="Arial" panose="020B0604020202020204" pitchFamily="34" charset="0"/>
              <a:buChar char="•"/>
            </a:pPr>
            <a:endParaRPr lang="en-US" dirty="0">
              <a:solidFill>
                <a:srgbClr val="292D34"/>
              </a:solidFill>
              <a:latin typeface="Charter"/>
            </a:endParaRPr>
          </a:p>
          <a:p>
            <a:r>
              <a:rPr lang="en-US" b="1" dirty="0">
                <a:solidFill>
                  <a:srgbClr val="444444"/>
                </a:solidFill>
                <a:latin typeface="Axiforma"/>
              </a:rPr>
              <a:t>2. Remove impediments to progress</a:t>
            </a:r>
          </a:p>
          <a:p>
            <a:endParaRPr lang="en-US" b="1" dirty="0">
              <a:solidFill>
                <a:srgbClr val="444444"/>
              </a:solidFill>
              <a:latin typeface="Axiforma"/>
            </a:endParaRPr>
          </a:p>
          <a:p>
            <a:r>
              <a:rPr lang="en-US" b="1" dirty="0">
                <a:solidFill>
                  <a:srgbClr val="444444"/>
                </a:solidFill>
                <a:latin typeface="Axiforma"/>
              </a:rPr>
              <a:t>3. Communicate (re-communicate) the product vision</a:t>
            </a:r>
          </a:p>
          <a:p>
            <a:endParaRPr lang="en-US" dirty="0">
              <a:solidFill>
                <a:srgbClr val="292D34"/>
              </a:solidFill>
              <a:latin typeface="Charter"/>
            </a:endParaRPr>
          </a:p>
          <a:p>
            <a:r>
              <a:rPr lang="en-US" b="1" dirty="0">
                <a:solidFill>
                  <a:srgbClr val="444444"/>
                </a:solidFill>
                <a:latin typeface="Axiforma"/>
              </a:rPr>
              <a:t>4. Carry food and water</a:t>
            </a:r>
          </a:p>
          <a:p>
            <a:endParaRPr lang="en-US" dirty="0">
              <a:solidFill>
                <a:srgbClr val="292D34"/>
              </a:solidFill>
              <a:latin typeface="Charter"/>
            </a:endParaRPr>
          </a:p>
          <a:p>
            <a:endParaRPr lang="en-US" dirty="0">
              <a:solidFill>
                <a:srgbClr val="292D34"/>
              </a:solidFill>
              <a:latin typeface="Charter"/>
            </a:endParaRPr>
          </a:p>
          <a:p>
            <a:r>
              <a:rPr lang="en-US" dirty="0">
                <a:solidFill>
                  <a:srgbClr val="292D34"/>
                </a:solidFill>
                <a:latin typeface="Charter"/>
              </a:rPr>
              <a:t> </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64331" y="1369746"/>
            <a:ext cx="6625046" cy="4010298"/>
          </a:xfrm>
          <a:prstGeom prst="rect">
            <a:avLst/>
          </a:prstGeom>
        </p:spPr>
      </p:pic>
    </p:spTree>
    <p:extLst>
      <p:ext uri="{BB962C8B-B14F-4D97-AF65-F5344CB8AC3E}">
        <p14:creationId xmlns:p14="http://schemas.microsoft.com/office/powerpoint/2010/main" val="9170066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143000"/>
            <a:ext cx="6777446" cy="5008061"/>
          </a:xfrm>
        </p:spPr>
        <p:txBody>
          <a:bodyPr>
            <a:normAutofit fontScale="92500" lnSpcReduction="20000"/>
          </a:bodyPr>
          <a:lstStyle/>
          <a:p>
            <a:pPr marL="0" indent="0">
              <a:buNone/>
            </a:pPr>
            <a:r>
              <a:rPr lang="en-US" sz="2000" dirty="0"/>
              <a:t>1) Learn the team members’ needs</a:t>
            </a:r>
          </a:p>
          <a:p>
            <a:pPr marL="0" indent="0">
              <a:buNone/>
            </a:pPr>
            <a:r>
              <a:rPr lang="en-US" sz="2000" dirty="0"/>
              <a:t>2) Learn the project’s requirements</a:t>
            </a:r>
          </a:p>
          <a:p>
            <a:pPr marL="0" indent="0">
              <a:buNone/>
            </a:pPr>
            <a:r>
              <a:rPr lang="en-US" sz="2000" dirty="0"/>
              <a:t>3) Act for the simultaneous welfare of the team and the project</a:t>
            </a:r>
          </a:p>
          <a:p>
            <a:pPr marL="0" indent="0">
              <a:buNone/>
            </a:pPr>
            <a:r>
              <a:rPr lang="en-US" sz="2000" dirty="0"/>
              <a:t>4) Create an environment of functional accountability</a:t>
            </a:r>
          </a:p>
          <a:p>
            <a:pPr marL="0" indent="0">
              <a:buNone/>
            </a:pPr>
            <a:r>
              <a:rPr lang="en-US" sz="2000" dirty="0"/>
              <a:t>5) Have a vision of the completed project</a:t>
            </a:r>
          </a:p>
          <a:p>
            <a:pPr marL="0" indent="0">
              <a:buNone/>
            </a:pPr>
            <a:r>
              <a:rPr lang="en-US" sz="2000" dirty="0"/>
              <a:t>6) Use the project vision to drive your own behavior.</a:t>
            </a:r>
          </a:p>
          <a:p>
            <a:pPr marL="0" indent="0">
              <a:buNone/>
            </a:pPr>
            <a:r>
              <a:rPr lang="en-US" sz="2000" dirty="0"/>
              <a:t>7) Serve as the central figure in successful project team development</a:t>
            </a:r>
          </a:p>
          <a:p>
            <a:pPr marL="0" indent="0">
              <a:buNone/>
            </a:pPr>
            <a:r>
              <a:rPr lang="en-US" sz="2000" dirty="0"/>
              <a:t>8) Recognize team conflict as a positive step</a:t>
            </a:r>
          </a:p>
          <a:p>
            <a:pPr marL="0" indent="0">
              <a:buNone/>
            </a:pPr>
            <a:r>
              <a:rPr lang="en-US" sz="2000" dirty="0"/>
              <a:t>9) Manage with an eye towards ethics</a:t>
            </a:r>
          </a:p>
          <a:p>
            <a:pPr marL="0" indent="0">
              <a:buNone/>
            </a:pPr>
            <a:r>
              <a:rPr lang="en-US" sz="2000" dirty="0"/>
              <a:t>10) Remember that ethics is not an afterthought, but an integral part of our thinking</a:t>
            </a:r>
          </a:p>
          <a:p>
            <a:pPr marL="0" indent="0">
              <a:buNone/>
            </a:pPr>
            <a:r>
              <a:rPr lang="en-US" sz="2100" dirty="0"/>
              <a:t>11) Take time to reflect on project</a:t>
            </a:r>
          </a:p>
          <a:p>
            <a:pPr marL="0" indent="0">
              <a:buNone/>
            </a:pPr>
            <a:r>
              <a:rPr lang="en-US" sz="2100" dirty="0"/>
              <a:t>12) Develop the trick of thinking backwards</a:t>
            </a:r>
          </a:p>
        </p:txBody>
      </p:sp>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36</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12 principles for leading agile projects</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8957" y="1263142"/>
            <a:ext cx="4597400" cy="4203700"/>
          </a:xfrm>
          <a:prstGeom prst="rect">
            <a:avLst/>
          </a:prstGeom>
        </p:spPr>
      </p:pic>
    </p:spTree>
    <p:extLst>
      <p:ext uri="{BB962C8B-B14F-4D97-AF65-F5344CB8AC3E}">
        <p14:creationId xmlns:p14="http://schemas.microsoft.com/office/powerpoint/2010/main" val="34635809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7149" y="1395095"/>
            <a:ext cx="6046651" cy="4220562"/>
          </a:xfrm>
        </p:spPr>
      </p:pic>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37</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Agile Leadership Practices</a:t>
            </a:r>
          </a:p>
        </p:txBody>
      </p:sp>
      <p:sp>
        <p:nvSpPr>
          <p:cNvPr id="8" name="Content Placeholder 1"/>
          <p:cNvSpPr txBox="1">
            <a:spLocks/>
          </p:cNvSpPr>
          <p:nvPr/>
        </p:nvSpPr>
        <p:spPr>
          <a:xfrm>
            <a:off x="6096000" y="2148839"/>
            <a:ext cx="2505891" cy="42454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rgbClr val="0E69AF"/>
              </a:buClr>
              <a:buSzPct val="120000"/>
              <a:buFont typeface="Segoe UI" panose="020B0502040204020203"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Segoe UI" panose="020B0502040204020203" pitchFamily="34" charset="0"/>
              <a:buNone/>
            </a:pPr>
            <a:r>
              <a:rPr lang="en-US" sz="2000" dirty="0"/>
              <a:t>Honesty</a:t>
            </a:r>
          </a:p>
        </p:txBody>
      </p:sp>
      <p:sp>
        <p:nvSpPr>
          <p:cNvPr id="9" name="Content Placeholder 1"/>
          <p:cNvSpPr txBox="1">
            <a:spLocks/>
          </p:cNvSpPr>
          <p:nvPr/>
        </p:nvSpPr>
        <p:spPr>
          <a:xfrm>
            <a:off x="6717573" y="1058090"/>
            <a:ext cx="2505891" cy="42454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rgbClr val="0E69AF"/>
              </a:buClr>
              <a:buSzPct val="120000"/>
              <a:buFont typeface="Segoe UI" panose="020B0502040204020203"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Segoe UI" panose="020B0502040204020203" pitchFamily="34" charset="0"/>
              <a:buNone/>
            </a:pPr>
            <a:r>
              <a:rPr lang="en-US" sz="2000" dirty="0"/>
              <a:t>Forward looking</a:t>
            </a:r>
          </a:p>
        </p:txBody>
      </p:sp>
      <p:sp>
        <p:nvSpPr>
          <p:cNvPr id="10" name="Content Placeholder 1"/>
          <p:cNvSpPr txBox="1">
            <a:spLocks/>
          </p:cNvSpPr>
          <p:nvPr/>
        </p:nvSpPr>
        <p:spPr>
          <a:xfrm>
            <a:off x="9982200" y="2001882"/>
            <a:ext cx="2505891" cy="42454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rgbClr val="0E69AF"/>
              </a:buClr>
              <a:buSzPct val="120000"/>
              <a:buFont typeface="Segoe UI" panose="020B0502040204020203"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Segoe UI" panose="020B0502040204020203" pitchFamily="34" charset="0"/>
              <a:buNone/>
            </a:pPr>
            <a:r>
              <a:rPr lang="en-US" sz="2000" dirty="0"/>
              <a:t>Competent</a:t>
            </a:r>
          </a:p>
        </p:txBody>
      </p:sp>
      <p:sp>
        <p:nvSpPr>
          <p:cNvPr id="11" name="Content Placeholder 1"/>
          <p:cNvSpPr txBox="1">
            <a:spLocks/>
          </p:cNvSpPr>
          <p:nvPr/>
        </p:nvSpPr>
        <p:spPr>
          <a:xfrm>
            <a:off x="9652907" y="1143000"/>
            <a:ext cx="1512026" cy="42454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rgbClr val="0E69AF"/>
              </a:buClr>
              <a:buSzPct val="120000"/>
              <a:buFont typeface="Segoe UI" panose="020B0502040204020203"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Segoe UI" panose="020B0502040204020203" pitchFamily="34" charset="0"/>
              <a:buNone/>
            </a:pPr>
            <a:r>
              <a:rPr lang="en-US" sz="2000" dirty="0"/>
              <a:t>Inspiring</a:t>
            </a:r>
          </a:p>
        </p:txBody>
      </p:sp>
      <p:sp>
        <p:nvSpPr>
          <p:cNvPr id="12" name="Rectangle 11"/>
          <p:cNvSpPr/>
          <p:nvPr/>
        </p:nvSpPr>
        <p:spPr>
          <a:xfrm>
            <a:off x="1213123" y="1143000"/>
            <a:ext cx="4177937" cy="2862322"/>
          </a:xfrm>
          <a:prstGeom prst="rect">
            <a:avLst/>
          </a:prstGeom>
        </p:spPr>
        <p:txBody>
          <a:bodyPr wrap="square">
            <a:spAutoFit/>
          </a:bodyPr>
          <a:lstStyle/>
          <a:p>
            <a:r>
              <a:rPr lang="en-US" b="1" dirty="0">
                <a:solidFill>
                  <a:srgbClr val="444444"/>
                </a:solidFill>
                <a:latin typeface="Axiforma"/>
              </a:rPr>
              <a:t>1. Model Desired Behavior</a:t>
            </a:r>
          </a:p>
          <a:p>
            <a:pPr>
              <a:buFont typeface="Arial" panose="020B0604020202020204" pitchFamily="34" charset="0"/>
              <a:buChar char="•"/>
            </a:pPr>
            <a:endParaRPr lang="en-US" dirty="0">
              <a:solidFill>
                <a:srgbClr val="292D34"/>
              </a:solidFill>
              <a:latin typeface="Charter"/>
            </a:endParaRPr>
          </a:p>
          <a:p>
            <a:r>
              <a:rPr lang="en-US" b="1" dirty="0">
                <a:solidFill>
                  <a:srgbClr val="444444"/>
                </a:solidFill>
                <a:latin typeface="Axiforma"/>
              </a:rPr>
              <a:t>2. Communicate the product vision</a:t>
            </a:r>
          </a:p>
          <a:p>
            <a:endParaRPr lang="en-US" b="1" dirty="0">
              <a:solidFill>
                <a:srgbClr val="444444"/>
              </a:solidFill>
              <a:latin typeface="Axiforma"/>
            </a:endParaRPr>
          </a:p>
          <a:p>
            <a:r>
              <a:rPr lang="en-US" b="1" dirty="0">
                <a:solidFill>
                  <a:srgbClr val="444444"/>
                </a:solidFill>
                <a:latin typeface="Axiforma"/>
              </a:rPr>
              <a:t>3. Enable Others to Act</a:t>
            </a:r>
          </a:p>
          <a:p>
            <a:endParaRPr lang="en-US" dirty="0">
              <a:solidFill>
                <a:srgbClr val="292D34"/>
              </a:solidFill>
              <a:latin typeface="Charter"/>
            </a:endParaRPr>
          </a:p>
          <a:p>
            <a:r>
              <a:rPr lang="en-US" b="1" dirty="0">
                <a:solidFill>
                  <a:srgbClr val="444444"/>
                </a:solidFill>
                <a:latin typeface="Axiforma"/>
              </a:rPr>
              <a:t>4. Be Willing to Challenge the Quo</a:t>
            </a:r>
          </a:p>
          <a:p>
            <a:endParaRPr lang="en-US" dirty="0">
              <a:solidFill>
                <a:srgbClr val="292D34"/>
              </a:solidFill>
              <a:latin typeface="Charter"/>
            </a:endParaRPr>
          </a:p>
          <a:p>
            <a:endParaRPr lang="en-US" dirty="0">
              <a:solidFill>
                <a:srgbClr val="292D34"/>
              </a:solidFill>
              <a:latin typeface="Charter"/>
            </a:endParaRPr>
          </a:p>
          <a:p>
            <a:r>
              <a:rPr lang="en-US" dirty="0">
                <a:solidFill>
                  <a:srgbClr val="292D34"/>
                </a:solidFill>
                <a:latin typeface="Charter"/>
              </a:rPr>
              <a:t> </a:t>
            </a:r>
          </a:p>
        </p:txBody>
      </p:sp>
    </p:spTree>
    <p:extLst>
      <p:ext uri="{BB962C8B-B14F-4D97-AF65-F5344CB8AC3E}">
        <p14:creationId xmlns:p14="http://schemas.microsoft.com/office/powerpoint/2010/main" val="38733616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Content Placeholder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17" y="1286796"/>
            <a:ext cx="6026528" cy="3251691"/>
          </a:xfrm>
          <a:prstGeom prst="rect">
            <a:avLst/>
          </a:prstGeom>
        </p:spPr>
      </p:pic>
      <p:sp>
        <p:nvSpPr>
          <p:cNvPr id="3" name="Date Placeholder 2"/>
          <p:cNvSpPr>
            <a:spLocks noGrp="1"/>
          </p:cNvSpPr>
          <p:nvPr>
            <p:ph type="dt" sz="half" idx="10"/>
          </p:nvPr>
        </p:nvSpPr>
        <p:spPr/>
        <p:txBody>
          <a:bodyPr/>
          <a:lstStyle/>
          <a:p>
            <a:fld id="{E1157600-0529-4B48-9E10-CB1A70A6A8A0}" type="datetime1">
              <a:rPr lang="en-US" smtClean="0"/>
              <a:t>10/4/2023</a:t>
            </a:fld>
            <a:endParaRPr lang="en-US"/>
          </a:p>
        </p:txBody>
      </p:sp>
      <p:sp>
        <p:nvSpPr>
          <p:cNvPr id="4" name="Footer Placeholder 3"/>
          <p:cNvSpPr>
            <a:spLocks noGrp="1"/>
          </p:cNvSpPr>
          <p:nvPr>
            <p:ph type="ftr" sz="quarter" idx="11"/>
          </p:nvPr>
        </p:nvSpPr>
        <p:spPr/>
        <p:txBody>
          <a:bodyPr/>
          <a:lstStyle/>
          <a:p>
            <a:r>
              <a:rPr lang="en-US"/>
              <a:t>43e-BM/HR/HDCV/FSOFT V1.2 - ©FPT SOFTWARE – Corporate Training Center</a:t>
            </a:r>
          </a:p>
        </p:txBody>
      </p:sp>
      <p:sp>
        <p:nvSpPr>
          <p:cNvPr id="5" name="Slide Number Placeholder 4"/>
          <p:cNvSpPr>
            <a:spLocks noGrp="1"/>
          </p:cNvSpPr>
          <p:nvPr>
            <p:ph type="sldNum" sz="quarter" idx="12"/>
          </p:nvPr>
        </p:nvSpPr>
        <p:spPr/>
        <p:txBody>
          <a:bodyPr/>
          <a:lstStyle/>
          <a:p>
            <a:fld id="{7F5043F6-4AAB-41F8-A27F-F80078A20D2B}" type="slidenum">
              <a:rPr lang="en-US" smtClean="0"/>
              <a:t>38</a:t>
            </a:fld>
            <a:endParaRPr lang="en-US"/>
          </a:p>
        </p:txBody>
      </p:sp>
      <p:sp>
        <p:nvSpPr>
          <p:cNvPr id="15" name="Title 14"/>
          <p:cNvSpPr>
            <a:spLocks noGrp="1"/>
          </p:cNvSpPr>
          <p:nvPr>
            <p:ph type="title"/>
          </p:nvPr>
        </p:nvSpPr>
        <p:spPr>
          <a:xfrm>
            <a:off x="427194" y="-4779"/>
            <a:ext cx="5713018" cy="1645920"/>
          </a:xfrm>
        </p:spPr>
        <p:txBody>
          <a:bodyPr/>
          <a:lstStyle/>
          <a:p>
            <a:r>
              <a:rPr lang="en-US" dirty="0"/>
              <a:t>SUMMARY</a:t>
            </a:r>
            <a:endParaRPr lang="en-US" dirty="0">
              <a:solidFill>
                <a:schemeClr val="bg1"/>
              </a:solidFill>
            </a:endParaRPr>
          </a:p>
        </p:txBody>
      </p:sp>
      <p:grpSp>
        <p:nvGrpSpPr>
          <p:cNvPr id="26" name="Group 25"/>
          <p:cNvGrpSpPr/>
          <p:nvPr/>
        </p:nvGrpSpPr>
        <p:grpSpPr>
          <a:xfrm>
            <a:off x="1554570" y="1338613"/>
            <a:ext cx="10778952" cy="4232905"/>
            <a:chOff x="9205365" y="5224199"/>
            <a:chExt cx="17879606" cy="7021339"/>
          </a:xfrm>
        </p:grpSpPr>
        <p:sp>
          <p:nvSpPr>
            <p:cNvPr id="40" name="Rectangle 39"/>
            <p:cNvSpPr/>
            <p:nvPr/>
          </p:nvSpPr>
          <p:spPr>
            <a:xfrm>
              <a:off x="16926712" y="6782485"/>
              <a:ext cx="10158259" cy="1564593"/>
            </a:xfrm>
            <a:prstGeom prst="rect">
              <a:avLst/>
            </a:prstGeom>
          </p:spPr>
          <p:txBody>
            <a:bodyPr wrap="none" lIns="182843" tIns="91422" rIns="182843" bIns="91422">
              <a:spAutoFit/>
            </a:bodyPr>
            <a:lstStyle/>
            <a:p>
              <a:pPr>
                <a:lnSpc>
                  <a:spcPct val="130000"/>
                </a:lnSpc>
              </a:pPr>
              <a:r>
                <a:rPr lang="en-US" sz="2000" dirty="0">
                  <a:latin typeface="Lato Regular"/>
                  <a:ea typeface="Open Sans" panose="020B0606030504020204" pitchFamily="34" charset="0"/>
                  <a:cs typeface="Lato Regular"/>
                </a:rPr>
                <a:t>Understand core values, principle and practices of </a:t>
              </a:r>
            </a:p>
            <a:p>
              <a:pPr>
                <a:lnSpc>
                  <a:spcPct val="130000"/>
                </a:lnSpc>
              </a:pPr>
              <a:r>
                <a:rPr lang="en-US" sz="2000" dirty="0">
                  <a:latin typeface="Lato Regular"/>
                  <a:ea typeface="Open Sans" panose="020B0606030504020204" pitchFamily="34" charset="0"/>
                  <a:cs typeface="Lato Regular"/>
                </a:rPr>
                <a:t>Scrum, Kanban, XP, Lean</a:t>
              </a:r>
            </a:p>
          </p:txBody>
        </p:sp>
        <p:sp>
          <p:nvSpPr>
            <p:cNvPr id="42" name="Rectangle 41"/>
            <p:cNvSpPr/>
            <p:nvPr/>
          </p:nvSpPr>
          <p:spPr>
            <a:xfrm>
              <a:off x="16926712" y="8574111"/>
              <a:ext cx="4159591" cy="900911"/>
            </a:xfrm>
            <a:prstGeom prst="rect">
              <a:avLst/>
            </a:prstGeom>
          </p:spPr>
          <p:txBody>
            <a:bodyPr wrap="none" lIns="182843" tIns="91422" rIns="182843" bIns="91422">
              <a:spAutoFit/>
            </a:bodyPr>
            <a:lstStyle/>
            <a:p>
              <a:pPr>
                <a:lnSpc>
                  <a:spcPct val="130000"/>
                </a:lnSpc>
              </a:pPr>
              <a:r>
                <a:rPr lang="en-US" sz="2000" dirty="0">
                  <a:latin typeface="Lato Regular"/>
                  <a:ea typeface="Open Sans" panose="020B0606030504020204" pitchFamily="34" charset="0"/>
                  <a:cs typeface="Lato Regular"/>
                </a:rPr>
                <a:t>Servant leadership</a:t>
              </a:r>
            </a:p>
          </p:txBody>
        </p:sp>
        <p:sp>
          <p:nvSpPr>
            <p:cNvPr id="44" name="Rectangle 43"/>
            <p:cNvSpPr/>
            <p:nvPr/>
          </p:nvSpPr>
          <p:spPr>
            <a:xfrm>
              <a:off x="9205365" y="11207211"/>
              <a:ext cx="612614" cy="1038327"/>
            </a:xfrm>
            <a:prstGeom prst="rect">
              <a:avLst/>
            </a:prstGeom>
          </p:spPr>
          <p:txBody>
            <a:bodyPr wrap="none" lIns="182843" tIns="91422" rIns="182843" bIns="91422">
              <a:spAutoFit/>
            </a:bodyPr>
            <a:lstStyle/>
            <a:p>
              <a:pPr>
                <a:lnSpc>
                  <a:spcPct val="130000"/>
                </a:lnSpc>
              </a:pPr>
              <a:endParaRPr lang="en-US" sz="2400" dirty="0">
                <a:solidFill>
                  <a:srgbClr val="F27023"/>
                </a:solidFill>
                <a:latin typeface="Lato Regular"/>
                <a:ea typeface="Open Sans" panose="020B0606030504020204" pitchFamily="34" charset="0"/>
                <a:cs typeface="Lato Regular"/>
              </a:endParaRPr>
            </a:p>
          </p:txBody>
        </p:sp>
        <p:sp>
          <p:nvSpPr>
            <p:cNvPr id="45" name="AutoShape 19"/>
            <p:cNvSpPr>
              <a:spLocks/>
            </p:cNvSpPr>
            <p:nvPr/>
          </p:nvSpPr>
          <p:spPr bwMode="auto">
            <a:xfrm>
              <a:off x="15657069" y="5224199"/>
              <a:ext cx="1091399" cy="109284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0E69AF"/>
            </a:solidFill>
            <a:ln w="25400" cap="flat" cmpd="sng">
              <a:solidFill>
                <a:srgbClr val="000000">
                  <a:alpha val="0"/>
                </a:srgbClr>
              </a:solidFill>
              <a:prstDash val="solid"/>
              <a:miter lim="0"/>
              <a:headEnd/>
              <a:tailEnd/>
            </a:ln>
            <a:effectLst/>
          </p:spPr>
          <p:txBody>
            <a:bodyPr lIns="0" tIns="0" rIns="0" bIns="0" anchor="ctr"/>
            <a:lstStyle/>
            <a:p>
              <a:pPr>
                <a:defRPr/>
              </a:pPr>
              <a:endParaRPr lang="es-ES" sz="4400">
                <a:effectLst>
                  <a:outerShdw blurRad="38100" dist="38100" dir="2700000" algn="tl">
                    <a:srgbClr val="000000"/>
                  </a:outerShdw>
                </a:effectLst>
                <a:latin typeface="Gill Sans" charset="0"/>
                <a:cs typeface="Gill Sans" charset="0"/>
                <a:sym typeface="Gill Sans" charset="0"/>
              </a:endParaRPr>
            </a:p>
          </p:txBody>
        </p:sp>
        <p:sp>
          <p:nvSpPr>
            <p:cNvPr id="46" name="AutoShape 21"/>
            <p:cNvSpPr>
              <a:spLocks/>
            </p:cNvSpPr>
            <p:nvPr/>
          </p:nvSpPr>
          <p:spPr bwMode="auto">
            <a:xfrm>
              <a:off x="15657069" y="6803520"/>
              <a:ext cx="1091399" cy="109284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accent2"/>
            </a:solidFill>
            <a:ln w="25400" cap="flat" cmpd="sng">
              <a:solidFill>
                <a:srgbClr val="000000">
                  <a:alpha val="0"/>
                </a:srgbClr>
              </a:solidFill>
              <a:prstDash val="solid"/>
              <a:miter lim="0"/>
              <a:headEnd/>
              <a:tailEnd/>
            </a:ln>
            <a:effectLst/>
          </p:spPr>
          <p:txBody>
            <a:bodyPr lIns="0" tIns="0" rIns="0" bIns="0" anchor="ctr"/>
            <a:lstStyle/>
            <a:p>
              <a:pPr>
                <a:defRPr/>
              </a:pPr>
              <a:endParaRPr lang="es-ES" sz="4400">
                <a:effectLst>
                  <a:outerShdw blurRad="38100" dist="38100" dir="2700000" algn="tl">
                    <a:srgbClr val="000000"/>
                  </a:outerShdw>
                </a:effectLst>
                <a:latin typeface="Gill Sans" charset="0"/>
                <a:cs typeface="Gill Sans" charset="0"/>
                <a:sym typeface="Gill Sans" charset="0"/>
              </a:endParaRPr>
            </a:p>
          </p:txBody>
        </p:sp>
        <p:sp>
          <p:nvSpPr>
            <p:cNvPr id="47" name="AutoShape 22"/>
            <p:cNvSpPr>
              <a:spLocks/>
            </p:cNvSpPr>
            <p:nvPr/>
          </p:nvSpPr>
          <p:spPr bwMode="auto">
            <a:xfrm>
              <a:off x="15723006" y="8441219"/>
              <a:ext cx="1091399" cy="109284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0DB04B"/>
            </a:solidFill>
            <a:ln w="25400" cap="flat" cmpd="sng">
              <a:solidFill>
                <a:srgbClr val="000000">
                  <a:alpha val="0"/>
                </a:srgbClr>
              </a:solidFill>
              <a:prstDash val="solid"/>
              <a:miter lim="0"/>
              <a:headEnd/>
              <a:tailEnd/>
            </a:ln>
            <a:effectLst/>
          </p:spPr>
          <p:txBody>
            <a:bodyPr lIns="0" tIns="0" rIns="0" bIns="0" anchor="ctr"/>
            <a:lstStyle/>
            <a:p>
              <a:pPr>
                <a:defRPr/>
              </a:pPr>
              <a:endParaRPr lang="es-ES" sz="4400">
                <a:effectLst>
                  <a:outerShdw blurRad="38100" dist="38100" dir="2700000" algn="tl">
                    <a:srgbClr val="000000"/>
                  </a:outerShdw>
                </a:effectLst>
                <a:latin typeface="Gill Sans" charset="0"/>
                <a:cs typeface="Gill Sans" charset="0"/>
                <a:sym typeface="Gill Sans" charset="0"/>
              </a:endParaRPr>
            </a:p>
          </p:txBody>
        </p:sp>
        <p:sp>
          <p:nvSpPr>
            <p:cNvPr id="48" name="Freeform 9"/>
            <p:cNvSpPr>
              <a:spLocks noChangeArrowheads="1"/>
            </p:cNvSpPr>
            <p:nvPr/>
          </p:nvSpPr>
          <p:spPr bwMode="auto">
            <a:xfrm>
              <a:off x="15928840" y="5497453"/>
              <a:ext cx="547847" cy="547989"/>
            </a:xfrm>
            <a:custGeom>
              <a:avLst/>
              <a:gdLst>
                <a:gd name="T0" fmla="*/ 212 w 426"/>
                <a:gd name="T1" fmla="*/ 0 h 426"/>
                <a:gd name="T2" fmla="*/ 212 w 426"/>
                <a:gd name="T3" fmla="*/ 0 h 426"/>
                <a:gd name="T4" fmla="*/ 0 w 426"/>
                <a:gd name="T5" fmla="*/ 213 h 426"/>
                <a:gd name="T6" fmla="*/ 212 w 426"/>
                <a:gd name="T7" fmla="*/ 425 h 426"/>
                <a:gd name="T8" fmla="*/ 425 w 426"/>
                <a:gd name="T9" fmla="*/ 213 h 426"/>
                <a:gd name="T10" fmla="*/ 212 w 426"/>
                <a:gd name="T11" fmla="*/ 0 h 426"/>
                <a:gd name="T12" fmla="*/ 229 w 426"/>
                <a:gd name="T13" fmla="*/ 390 h 426"/>
                <a:gd name="T14" fmla="*/ 229 w 426"/>
                <a:gd name="T15" fmla="*/ 390 h 426"/>
                <a:gd name="T16" fmla="*/ 229 w 426"/>
                <a:gd name="T17" fmla="*/ 292 h 426"/>
                <a:gd name="T18" fmla="*/ 194 w 426"/>
                <a:gd name="T19" fmla="*/ 292 h 426"/>
                <a:gd name="T20" fmla="*/ 194 w 426"/>
                <a:gd name="T21" fmla="*/ 390 h 426"/>
                <a:gd name="T22" fmla="*/ 35 w 426"/>
                <a:gd name="T23" fmla="*/ 230 h 426"/>
                <a:gd name="T24" fmla="*/ 132 w 426"/>
                <a:gd name="T25" fmla="*/ 230 h 426"/>
                <a:gd name="T26" fmla="*/ 132 w 426"/>
                <a:gd name="T27" fmla="*/ 195 h 426"/>
                <a:gd name="T28" fmla="*/ 35 w 426"/>
                <a:gd name="T29" fmla="*/ 195 h 426"/>
                <a:gd name="T30" fmla="*/ 194 w 426"/>
                <a:gd name="T31" fmla="*/ 44 h 426"/>
                <a:gd name="T32" fmla="*/ 194 w 426"/>
                <a:gd name="T33" fmla="*/ 142 h 426"/>
                <a:gd name="T34" fmla="*/ 229 w 426"/>
                <a:gd name="T35" fmla="*/ 142 h 426"/>
                <a:gd name="T36" fmla="*/ 229 w 426"/>
                <a:gd name="T37" fmla="*/ 44 h 426"/>
                <a:gd name="T38" fmla="*/ 380 w 426"/>
                <a:gd name="T39" fmla="*/ 195 h 426"/>
                <a:gd name="T40" fmla="*/ 292 w 426"/>
                <a:gd name="T41" fmla="*/ 195 h 426"/>
                <a:gd name="T42" fmla="*/ 292 w 426"/>
                <a:gd name="T43" fmla="*/ 230 h 426"/>
                <a:gd name="T44" fmla="*/ 380 w 426"/>
                <a:gd name="T45" fmla="*/ 230 h 426"/>
                <a:gd name="T46" fmla="*/ 229 w 426"/>
                <a:gd name="T47" fmla="*/ 39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6" h="426">
                  <a:moveTo>
                    <a:pt x="212" y="0"/>
                  </a:moveTo>
                  <a:lnTo>
                    <a:pt x="212" y="0"/>
                  </a:lnTo>
                  <a:cubicBezTo>
                    <a:pt x="97" y="0"/>
                    <a:pt x="0" y="97"/>
                    <a:pt x="0" y="213"/>
                  </a:cubicBezTo>
                  <a:cubicBezTo>
                    <a:pt x="0" y="336"/>
                    <a:pt x="97" y="425"/>
                    <a:pt x="212" y="425"/>
                  </a:cubicBezTo>
                  <a:cubicBezTo>
                    <a:pt x="327" y="425"/>
                    <a:pt x="425" y="336"/>
                    <a:pt x="425" y="213"/>
                  </a:cubicBezTo>
                  <a:cubicBezTo>
                    <a:pt x="425" y="97"/>
                    <a:pt x="327" y="0"/>
                    <a:pt x="212" y="0"/>
                  </a:cubicBezTo>
                  <a:close/>
                  <a:moveTo>
                    <a:pt x="229" y="390"/>
                  </a:moveTo>
                  <a:lnTo>
                    <a:pt x="229" y="390"/>
                  </a:lnTo>
                  <a:cubicBezTo>
                    <a:pt x="229" y="292"/>
                    <a:pt x="229" y="292"/>
                    <a:pt x="229" y="292"/>
                  </a:cubicBezTo>
                  <a:cubicBezTo>
                    <a:pt x="194" y="292"/>
                    <a:pt x="194" y="292"/>
                    <a:pt x="194" y="292"/>
                  </a:cubicBezTo>
                  <a:cubicBezTo>
                    <a:pt x="194" y="390"/>
                    <a:pt x="194" y="390"/>
                    <a:pt x="194" y="390"/>
                  </a:cubicBezTo>
                  <a:cubicBezTo>
                    <a:pt x="114" y="380"/>
                    <a:pt x="44" y="310"/>
                    <a:pt x="35" y="230"/>
                  </a:cubicBezTo>
                  <a:cubicBezTo>
                    <a:pt x="132" y="230"/>
                    <a:pt x="132" y="230"/>
                    <a:pt x="132" y="230"/>
                  </a:cubicBezTo>
                  <a:cubicBezTo>
                    <a:pt x="132" y="195"/>
                    <a:pt x="132" y="195"/>
                    <a:pt x="132" y="195"/>
                  </a:cubicBezTo>
                  <a:cubicBezTo>
                    <a:pt x="35" y="195"/>
                    <a:pt x="35" y="195"/>
                    <a:pt x="35" y="195"/>
                  </a:cubicBezTo>
                  <a:cubicBezTo>
                    <a:pt x="44" y="115"/>
                    <a:pt x="114" y="53"/>
                    <a:pt x="194" y="44"/>
                  </a:cubicBezTo>
                  <a:cubicBezTo>
                    <a:pt x="194" y="142"/>
                    <a:pt x="194" y="142"/>
                    <a:pt x="194" y="142"/>
                  </a:cubicBezTo>
                  <a:cubicBezTo>
                    <a:pt x="229" y="142"/>
                    <a:pt x="229" y="142"/>
                    <a:pt x="229" y="142"/>
                  </a:cubicBezTo>
                  <a:cubicBezTo>
                    <a:pt x="229" y="44"/>
                    <a:pt x="229" y="44"/>
                    <a:pt x="229" y="44"/>
                  </a:cubicBezTo>
                  <a:cubicBezTo>
                    <a:pt x="310" y="53"/>
                    <a:pt x="380" y="115"/>
                    <a:pt x="380" y="195"/>
                  </a:cubicBezTo>
                  <a:cubicBezTo>
                    <a:pt x="292" y="195"/>
                    <a:pt x="292" y="195"/>
                    <a:pt x="292" y="195"/>
                  </a:cubicBezTo>
                  <a:cubicBezTo>
                    <a:pt x="292" y="230"/>
                    <a:pt x="292" y="230"/>
                    <a:pt x="292" y="230"/>
                  </a:cubicBezTo>
                  <a:cubicBezTo>
                    <a:pt x="380" y="230"/>
                    <a:pt x="380" y="230"/>
                    <a:pt x="380" y="230"/>
                  </a:cubicBezTo>
                  <a:cubicBezTo>
                    <a:pt x="380" y="310"/>
                    <a:pt x="310" y="380"/>
                    <a:pt x="229" y="390"/>
                  </a:cubicBezTo>
                  <a:close/>
                </a:path>
              </a:pathLst>
            </a:custGeom>
            <a:solidFill>
              <a:schemeClr val="bg1"/>
            </a:solidFill>
            <a:ln>
              <a:noFill/>
            </a:ln>
            <a:effectLst/>
          </p:spPr>
          <p:txBody>
            <a:bodyPr wrap="none" lIns="91424" tIns="45712" rIns="91424" bIns="45712" anchor="ctr"/>
            <a:lstStyle/>
            <a:p>
              <a:pPr>
                <a:defRPr/>
              </a:pPr>
              <a:endParaRPr lang="en-US" sz="1200" dirty="0">
                <a:latin typeface="+mn-lt"/>
                <a:ea typeface="+mn-ea"/>
                <a:cs typeface="+mn-cs"/>
              </a:endParaRPr>
            </a:p>
          </p:txBody>
        </p:sp>
        <p:sp>
          <p:nvSpPr>
            <p:cNvPr id="49" name="Freeform 67"/>
            <p:cNvSpPr>
              <a:spLocks noChangeArrowheads="1"/>
            </p:cNvSpPr>
            <p:nvPr/>
          </p:nvSpPr>
          <p:spPr bwMode="auto">
            <a:xfrm>
              <a:off x="16052452" y="8567269"/>
              <a:ext cx="594210" cy="691124"/>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lIns="91424" tIns="45712" rIns="91424" bIns="45712" anchor="ctr"/>
            <a:lstStyle/>
            <a:p>
              <a:pPr>
                <a:defRPr/>
              </a:pPr>
              <a:endParaRPr lang="en-US" sz="1200" dirty="0">
                <a:latin typeface="+mn-lt"/>
                <a:ea typeface="+mn-ea"/>
                <a:cs typeface="+mn-cs"/>
              </a:endParaRPr>
            </a:p>
          </p:txBody>
        </p:sp>
        <p:sp>
          <p:nvSpPr>
            <p:cNvPr id="50" name="Freeform 24"/>
            <p:cNvSpPr>
              <a:spLocks noChangeArrowheads="1"/>
            </p:cNvSpPr>
            <p:nvPr/>
          </p:nvSpPr>
          <p:spPr bwMode="auto">
            <a:xfrm>
              <a:off x="15937700" y="7106442"/>
              <a:ext cx="561267" cy="445944"/>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bg1"/>
            </a:solidFill>
            <a:ln>
              <a:noFill/>
            </a:ln>
            <a:effectLst/>
          </p:spPr>
          <p:txBody>
            <a:bodyPr wrap="none" lIns="91424" tIns="45712" rIns="91424" bIns="45712" anchor="ctr"/>
            <a:lstStyle/>
            <a:p>
              <a:pPr>
                <a:defRPr/>
              </a:pPr>
              <a:endParaRPr lang="en-US" sz="1200" dirty="0">
                <a:latin typeface="+mn-lt"/>
                <a:ea typeface="+mn-ea"/>
                <a:cs typeface="+mn-cs"/>
              </a:endParaRPr>
            </a:p>
          </p:txBody>
        </p:sp>
      </p:grpSp>
      <p:sp>
        <p:nvSpPr>
          <p:cNvPr id="25" name="Rectangle 24"/>
          <p:cNvSpPr/>
          <p:nvPr/>
        </p:nvSpPr>
        <p:spPr>
          <a:xfrm>
            <a:off x="6209484" y="1300492"/>
            <a:ext cx="5913147" cy="584739"/>
          </a:xfrm>
          <a:prstGeom prst="rect">
            <a:avLst/>
          </a:prstGeom>
        </p:spPr>
        <p:txBody>
          <a:bodyPr wrap="none" lIns="182843" tIns="91422" rIns="182843" bIns="91422">
            <a:spAutoFit/>
          </a:bodyPr>
          <a:lstStyle/>
          <a:p>
            <a:pPr>
              <a:lnSpc>
                <a:spcPct val="130000"/>
              </a:lnSpc>
            </a:pPr>
            <a:r>
              <a:rPr lang="en-US" sz="2000" dirty="0">
                <a:latin typeface="Lato Regular"/>
                <a:ea typeface="Open Sans" panose="020B0606030504020204" pitchFamily="34" charset="0"/>
                <a:cs typeface="Lato Regular"/>
              </a:rPr>
              <a:t>Understand 4 Agile Value and 12 Agile Principles</a:t>
            </a:r>
          </a:p>
        </p:txBody>
      </p:sp>
      <p:pic>
        <p:nvPicPr>
          <p:cNvPr id="6" name="Picture Placeholder 5"/>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1888" b="11888"/>
          <a:stretch>
            <a:fillRect/>
          </a:stretch>
        </p:blipFill>
        <p:spPr>
          <a:xfrm>
            <a:off x="958671" y="1512874"/>
            <a:ext cx="3959352" cy="2523744"/>
          </a:xfrm>
        </p:spPr>
      </p:pic>
    </p:spTree>
    <p:extLst>
      <p:ext uri="{BB962C8B-B14F-4D97-AF65-F5344CB8AC3E}">
        <p14:creationId xmlns:p14="http://schemas.microsoft.com/office/powerpoint/2010/main" val="24055297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F5043F6-4AAB-41F8-A27F-F80078A20D2B}" type="slidenum">
              <a:rPr lang="en-US" smtClean="0"/>
              <a:t>39</a:t>
            </a:fld>
            <a:endParaRPr lang="en-US" dirty="0"/>
          </a:p>
        </p:txBody>
      </p:sp>
      <p:pic>
        <p:nvPicPr>
          <p:cNvPr id="6" name="Picture Placeholder 5"/>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2978" r="22978"/>
          <a:stretch>
            <a:fillRect/>
          </a:stretch>
        </p:blipFill>
        <p:spPr/>
      </p:pic>
      <p:sp>
        <p:nvSpPr>
          <p:cNvPr id="3" name="Subtitle 2"/>
          <p:cNvSpPr>
            <a:spLocks noGrp="1"/>
          </p:cNvSpPr>
          <p:nvPr>
            <p:ph type="body" idx="1"/>
          </p:nvPr>
        </p:nvSpPr>
        <p:spPr>
          <a:xfrm>
            <a:off x="709562" y="1782335"/>
            <a:ext cx="5673811" cy="2075290"/>
          </a:xfrm>
        </p:spPr>
        <p:txBody>
          <a:bodyPr>
            <a:noAutofit/>
          </a:bodyPr>
          <a:lstStyle/>
          <a:p>
            <a:r>
              <a:rPr lang="en-US" sz="3500" dirty="0"/>
              <a:t>Domain II. Value-Driven </a:t>
            </a:r>
            <a:r>
              <a:rPr lang="en-US" sz="3500" dirty="0" smtClean="0"/>
              <a:t>Delivery</a:t>
            </a:r>
            <a:endParaRPr lang="en-US" sz="3500" dirty="0"/>
          </a:p>
        </p:txBody>
      </p:sp>
      <p:sp>
        <p:nvSpPr>
          <p:cNvPr id="7" name="Isosceles Triangle 12"/>
          <p:cNvSpPr/>
          <p:nvPr/>
        </p:nvSpPr>
        <p:spPr>
          <a:xfrm rot="12619814" flipV="1">
            <a:off x="2356197" y="4231578"/>
            <a:ext cx="3311451" cy="3732182"/>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2499565"/>
              <a:gd name="connsiteY0" fmla="*/ 1376940 h 2913062"/>
              <a:gd name="connsiteX1" fmla="*/ 805436 w 2499565"/>
              <a:gd name="connsiteY1" fmla="*/ 0 h 2913062"/>
              <a:gd name="connsiteX2" fmla="*/ 2499565 w 2499565"/>
              <a:gd name="connsiteY2" fmla="*/ 2913062 h 2913062"/>
              <a:gd name="connsiteX3" fmla="*/ 0 w 2499565"/>
              <a:gd name="connsiteY3" fmla="*/ 1376940 h 2913062"/>
              <a:gd name="connsiteX0" fmla="*/ 0 w 2509434"/>
              <a:gd name="connsiteY0" fmla="*/ 1376940 h 2847255"/>
              <a:gd name="connsiteX1" fmla="*/ 805436 w 2509434"/>
              <a:gd name="connsiteY1" fmla="*/ 0 h 2847255"/>
              <a:gd name="connsiteX2" fmla="*/ 2509434 w 2509434"/>
              <a:gd name="connsiteY2" fmla="*/ 2847255 h 2847255"/>
              <a:gd name="connsiteX3" fmla="*/ 0 w 2509434"/>
              <a:gd name="connsiteY3" fmla="*/ 1376940 h 2847255"/>
            </a:gdLst>
            <a:ahLst/>
            <a:cxnLst>
              <a:cxn ang="0">
                <a:pos x="connsiteX0" y="connsiteY0"/>
              </a:cxn>
              <a:cxn ang="0">
                <a:pos x="connsiteX1" y="connsiteY1"/>
              </a:cxn>
              <a:cxn ang="0">
                <a:pos x="connsiteX2" y="connsiteY2"/>
              </a:cxn>
              <a:cxn ang="0">
                <a:pos x="connsiteX3" y="connsiteY3"/>
              </a:cxn>
            </a:cxnLst>
            <a:rect l="l" t="t" r="r" b="b"/>
            <a:pathLst>
              <a:path w="2509434" h="2847255">
                <a:moveTo>
                  <a:pt x="0" y="1376940"/>
                </a:moveTo>
                <a:lnTo>
                  <a:pt x="805436" y="0"/>
                </a:lnTo>
                <a:lnTo>
                  <a:pt x="2509434" y="2847255"/>
                </a:lnTo>
                <a:lnTo>
                  <a:pt x="0" y="1376940"/>
                </a:lnTo>
                <a:close/>
              </a:path>
            </a:pathLst>
          </a:custGeom>
          <a:gradFill flip="none" rotWithShape="1">
            <a:gsLst>
              <a:gs pos="0">
                <a:schemeClr val="accent1"/>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Isosceles Triangle 12"/>
          <p:cNvSpPr/>
          <p:nvPr/>
        </p:nvSpPr>
        <p:spPr>
          <a:xfrm rot="12559242" flipH="1">
            <a:off x="4744083" y="5698152"/>
            <a:ext cx="4192182" cy="1802100"/>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88250"/>
              <a:gd name="connsiteY0" fmla="*/ 1952875 h 2018976"/>
              <a:gd name="connsiteX1" fmla="*/ 1142393 w 3388250"/>
              <a:gd name="connsiteY1" fmla="*/ 0 h 2018976"/>
              <a:gd name="connsiteX2" fmla="*/ 3388250 w 3388250"/>
              <a:gd name="connsiteY2" fmla="*/ 2018976 h 2018976"/>
              <a:gd name="connsiteX3" fmla="*/ 0 w 3388250"/>
              <a:gd name="connsiteY3" fmla="*/ 1952875 h 2018976"/>
              <a:gd name="connsiteX0" fmla="*/ 0 w 3297704"/>
              <a:gd name="connsiteY0" fmla="*/ 1952875 h 1952875"/>
              <a:gd name="connsiteX1" fmla="*/ 1142393 w 3297704"/>
              <a:gd name="connsiteY1" fmla="*/ 0 h 1952875"/>
              <a:gd name="connsiteX2" fmla="*/ 3297704 w 3297704"/>
              <a:gd name="connsiteY2" fmla="*/ 1880104 h 1952875"/>
              <a:gd name="connsiteX3" fmla="*/ 0 w 3297704"/>
              <a:gd name="connsiteY3" fmla="*/ 1952875 h 1952875"/>
              <a:gd name="connsiteX0" fmla="*/ 0 w 3271947"/>
              <a:gd name="connsiteY0" fmla="*/ 1952875 h 1952875"/>
              <a:gd name="connsiteX1" fmla="*/ 1142393 w 3271947"/>
              <a:gd name="connsiteY1" fmla="*/ 0 h 1952875"/>
              <a:gd name="connsiteX2" fmla="*/ 3271947 w 3271947"/>
              <a:gd name="connsiteY2" fmla="*/ 1850718 h 1952875"/>
              <a:gd name="connsiteX3" fmla="*/ 0 w 3271947"/>
              <a:gd name="connsiteY3" fmla="*/ 1952875 h 1952875"/>
              <a:gd name="connsiteX0" fmla="*/ 0 w 3280798"/>
              <a:gd name="connsiteY0" fmla="*/ 1952875 h 1952875"/>
              <a:gd name="connsiteX1" fmla="*/ 1142393 w 3280798"/>
              <a:gd name="connsiteY1" fmla="*/ 0 h 1952875"/>
              <a:gd name="connsiteX2" fmla="*/ 3280798 w 3280798"/>
              <a:gd name="connsiteY2" fmla="*/ 1884528 h 1952875"/>
              <a:gd name="connsiteX3" fmla="*/ 0 w 3280798"/>
              <a:gd name="connsiteY3" fmla="*/ 1952875 h 1952875"/>
              <a:gd name="connsiteX0" fmla="*/ 0 w 3280798"/>
              <a:gd name="connsiteY0" fmla="*/ 1301727 h 1301727"/>
              <a:gd name="connsiteX1" fmla="*/ 762504 w 3280798"/>
              <a:gd name="connsiteY1" fmla="*/ 0 h 1301727"/>
              <a:gd name="connsiteX2" fmla="*/ 3280798 w 3280798"/>
              <a:gd name="connsiteY2" fmla="*/ 1233380 h 1301727"/>
              <a:gd name="connsiteX3" fmla="*/ 0 w 3280798"/>
              <a:gd name="connsiteY3" fmla="*/ 1301727 h 1301727"/>
              <a:gd name="connsiteX0" fmla="*/ 0 w 2306140"/>
              <a:gd name="connsiteY0" fmla="*/ 1301727 h 1301727"/>
              <a:gd name="connsiteX1" fmla="*/ 762504 w 2306140"/>
              <a:gd name="connsiteY1" fmla="*/ 0 h 1301727"/>
              <a:gd name="connsiteX2" fmla="*/ 2306140 w 2306140"/>
              <a:gd name="connsiteY2" fmla="*/ 1252858 h 1301727"/>
              <a:gd name="connsiteX3" fmla="*/ 0 w 2306140"/>
              <a:gd name="connsiteY3" fmla="*/ 1301727 h 1301727"/>
              <a:gd name="connsiteX0" fmla="*/ 0 w 2306140"/>
              <a:gd name="connsiteY0" fmla="*/ 1301727 h 1301727"/>
              <a:gd name="connsiteX1" fmla="*/ 762504 w 2306140"/>
              <a:gd name="connsiteY1" fmla="*/ 0 h 1301727"/>
              <a:gd name="connsiteX2" fmla="*/ 1666228 w 2306140"/>
              <a:gd name="connsiteY2" fmla="*/ 731193 h 1301727"/>
              <a:gd name="connsiteX3" fmla="*/ 2306140 w 2306140"/>
              <a:gd name="connsiteY3" fmla="*/ 1252858 h 1301727"/>
              <a:gd name="connsiteX4" fmla="*/ 0 w 2306140"/>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306140 w 2446516"/>
              <a:gd name="connsiteY3" fmla="*/ 1252858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89315 w 2446516"/>
              <a:gd name="connsiteY3" fmla="*/ 1257581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77787 w 2446516"/>
              <a:gd name="connsiteY3" fmla="*/ 1260816 h 1301727"/>
              <a:gd name="connsiteX4" fmla="*/ 0 w 2446516"/>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7787 w 2439135"/>
              <a:gd name="connsiteY3" fmla="*/ 1260816 h 1301727"/>
              <a:gd name="connsiteX4" fmla="*/ 0 w 2439135"/>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0406 w 2439135"/>
              <a:gd name="connsiteY3" fmla="*/ 1256671 h 1301727"/>
              <a:gd name="connsiteX4" fmla="*/ 0 w 2439135"/>
              <a:gd name="connsiteY4" fmla="*/ 1301727 h 130172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0 w 2420225"/>
              <a:gd name="connsiteY3" fmla="*/ 1302637 h 1302637"/>
              <a:gd name="connsiteX0" fmla="*/ 0 w 3030295"/>
              <a:gd name="connsiteY0" fmla="*/ 1302637 h 1302637"/>
              <a:gd name="connsiteX1" fmla="*/ 743594 w 3030295"/>
              <a:gd name="connsiteY1" fmla="*/ 0 h 1302637"/>
              <a:gd name="connsiteX2" fmla="*/ 3030295 w 3030295"/>
              <a:gd name="connsiteY2" fmla="*/ 1281166 h 1302637"/>
              <a:gd name="connsiteX3" fmla="*/ 0 w 3030295"/>
              <a:gd name="connsiteY3" fmla="*/ 1302637 h 1302637"/>
            </a:gdLst>
            <a:ahLst/>
            <a:cxnLst>
              <a:cxn ang="0">
                <a:pos x="connsiteX0" y="connsiteY0"/>
              </a:cxn>
              <a:cxn ang="0">
                <a:pos x="connsiteX1" y="connsiteY1"/>
              </a:cxn>
              <a:cxn ang="0">
                <a:pos x="connsiteX2" y="connsiteY2"/>
              </a:cxn>
              <a:cxn ang="0">
                <a:pos x="connsiteX3" y="connsiteY3"/>
              </a:cxn>
            </a:cxnLst>
            <a:rect l="l" t="t" r="r" b="b"/>
            <a:pathLst>
              <a:path w="3030295" h="1302637">
                <a:moveTo>
                  <a:pt x="0" y="1302637"/>
                </a:moveTo>
                <a:lnTo>
                  <a:pt x="743594" y="0"/>
                </a:lnTo>
                <a:lnTo>
                  <a:pt x="3030295" y="1281166"/>
                </a:lnTo>
                <a:lnTo>
                  <a:pt x="0" y="1302637"/>
                </a:lnTo>
                <a:close/>
              </a:path>
            </a:pathLst>
          </a:custGeom>
          <a:gradFill flip="none" rotWithShape="1">
            <a:gsLst>
              <a:gs pos="0">
                <a:schemeClr val="accent1"/>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Isosceles Triangle 10"/>
          <p:cNvSpPr/>
          <p:nvPr/>
        </p:nvSpPr>
        <p:spPr>
          <a:xfrm rot="16200000">
            <a:off x="8195121" y="2861119"/>
            <a:ext cx="4411361" cy="3582397"/>
          </a:xfrm>
          <a:prstGeom prst="triangle">
            <a:avLst/>
          </a:prstGeom>
          <a:gradFill flip="none" rotWithShape="1">
            <a:gsLst>
              <a:gs pos="0">
                <a:schemeClr val="accent1"/>
              </a:gs>
              <a:gs pos="51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84763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4</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Why should we use Agile?</a:t>
            </a:r>
          </a:p>
        </p:txBody>
      </p:sp>
      <p:pic>
        <p:nvPicPr>
          <p:cNvPr id="6146" name="Picture 2" descr="An Agile approach. for an Online Food delivery service | by Supriya Lulla |  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7240" y="993185"/>
            <a:ext cx="4836394" cy="389232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3"/>
          <a:stretch>
            <a:fillRect/>
          </a:stretch>
        </p:blipFill>
        <p:spPr>
          <a:xfrm>
            <a:off x="990048" y="993185"/>
            <a:ext cx="4966616" cy="2797184"/>
          </a:xfrm>
          <a:prstGeom prst="rect">
            <a:avLst/>
          </a:prstGeom>
        </p:spPr>
      </p:pic>
      <p:pic>
        <p:nvPicPr>
          <p:cNvPr id="9" name="Picture 8"/>
          <p:cNvPicPr>
            <a:picLocks noChangeAspect="1"/>
          </p:cNvPicPr>
          <p:nvPr/>
        </p:nvPicPr>
        <p:blipFill>
          <a:blip r:embed="rId4"/>
          <a:stretch>
            <a:fillRect/>
          </a:stretch>
        </p:blipFill>
        <p:spPr>
          <a:xfrm>
            <a:off x="990048" y="4019774"/>
            <a:ext cx="4143655" cy="2482871"/>
          </a:xfrm>
          <a:prstGeom prst="rect">
            <a:avLst/>
          </a:prstGeom>
        </p:spPr>
      </p:pic>
    </p:spTree>
    <p:extLst>
      <p:ext uri="{BB962C8B-B14F-4D97-AF65-F5344CB8AC3E}">
        <p14:creationId xmlns:p14="http://schemas.microsoft.com/office/powerpoint/2010/main" val="31949981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graphicFrame>
        <p:nvGraphicFramePr>
          <p:cNvPr id="9" name="Content Placeholder 8"/>
          <p:cNvGraphicFramePr>
            <a:graphicFrameLocks noGrp="1"/>
          </p:cNvGraphicFramePr>
          <p:nvPr>
            <p:ph idx="1"/>
          </p:nvPr>
        </p:nvGraphicFramePr>
        <p:xfrm>
          <a:off x="4403725" y="1155700"/>
          <a:ext cx="6951664" cy="5219072"/>
        </p:xfrm>
        <a:graphic>
          <a:graphicData uri="http://schemas.openxmlformats.org/drawingml/2006/table">
            <a:tbl>
              <a:tblPr firstRow="1" bandRow="1">
                <a:tableStyleId>{3B4B98B0-60AC-42C2-AFA5-B58CD77FA1E5}</a:tableStyleId>
              </a:tblPr>
              <a:tblGrid>
                <a:gridCol w="5915932">
                  <a:extLst>
                    <a:ext uri="{9D8B030D-6E8A-4147-A177-3AD203B41FA5}">
                      <a16:colId xmlns="" xmlns:a16="http://schemas.microsoft.com/office/drawing/2014/main" val="20000"/>
                    </a:ext>
                  </a:extLst>
                </a:gridCol>
                <a:gridCol w="1035732">
                  <a:extLst>
                    <a:ext uri="{9D8B030D-6E8A-4147-A177-3AD203B41FA5}">
                      <a16:colId xmlns="" xmlns:a16="http://schemas.microsoft.com/office/drawing/2014/main" val="20001"/>
                    </a:ext>
                  </a:extLst>
                </a:gridCol>
              </a:tblGrid>
              <a:tr h="652384">
                <a:tc>
                  <a:txBody>
                    <a:bodyPr/>
                    <a:lstStyle/>
                    <a:p>
                      <a:r>
                        <a:rPr lang="en-US" dirty="0"/>
                        <a:t>Domain II. Value-Driven Delivery</a:t>
                      </a:r>
                    </a:p>
                  </a:txBody>
                  <a:tcPr anchor="ctr"/>
                </a:tc>
                <a:tc>
                  <a:txBody>
                    <a:bodyPr/>
                    <a:lstStyle/>
                    <a:p>
                      <a:pPr algn="ctr"/>
                      <a:endParaRPr lang="en-US" b="0" dirty="0">
                        <a:solidFill>
                          <a:srgbClr val="0E69AF"/>
                        </a:solidFill>
                      </a:endParaRPr>
                    </a:p>
                  </a:txBody>
                  <a:tcPr anchor="ctr"/>
                </a:tc>
                <a:extLst>
                  <a:ext uri="{0D108BD9-81ED-4DB2-BD59-A6C34878D82A}">
                    <a16:rowId xmlns="" xmlns:a16="http://schemas.microsoft.com/office/drawing/2014/main" val="10000"/>
                  </a:ext>
                </a:extLst>
              </a:tr>
              <a:tr h="652384">
                <a:tc>
                  <a:txBody>
                    <a:bodyPr/>
                    <a:lstStyle/>
                    <a:p>
                      <a:r>
                        <a:rPr lang="en-GB" sz="1800" b="0" kern="1200" dirty="0">
                          <a:solidFill>
                            <a:schemeClr val="tx1"/>
                          </a:solidFill>
                          <a:latin typeface="+mn-lt"/>
                          <a:ea typeface="+mn-ea"/>
                          <a:cs typeface="+mn-cs"/>
                        </a:rPr>
                        <a:t>What &amp; Why Value-Driven Delivery?</a:t>
                      </a:r>
                      <a:endParaRPr lang="en-US" sz="1800" b="0" kern="1200" dirty="0">
                        <a:solidFill>
                          <a:schemeClr val="tx1"/>
                        </a:solidFill>
                        <a:latin typeface="+mn-lt"/>
                        <a:ea typeface="+mn-ea"/>
                        <a:cs typeface="+mn-cs"/>
                      </a:endParaRPr>
                    </a:p>
                  </a:txBody>
                  <a:tcPr anchor="ctr"/>
                </a:tc>
                <a:tc>
                  <a:txBody>
                    <a:bodyPr/>
                    <a:lstStyle/>
                    <a:p>
                      <a:pPr algn="ctr"/>
                      <a:endParaRPr lang="en-US" b="0" dirty="0">
                        <a:solidFill>
                          <a:srgbClr val="0E69AF"/>
                        </a:solidFill>
                      </a:endParaRPr>
                    </a:p>
                  </a:txBody>
                  <a:tcPr anchor="ctr"/>
                </a:tc>
                <a:extLst>
                  <a:ext uri="{0D108BD9-81ED-4DB2-BD59-A6C34878D82A}">
                    <a16:rowId xmlns="" xmlns:a16="http://schemas.microsoft.com/office/drawing/2014/main" val="10001"/>
                  </a:ext>
                </a:extLst>
              </a:tr>
              <a:tr h="652384">
                <a:tc>
                  <a:txBody>
                    <a:bodyPr/>
                    <a:lstStyle/>
                    <a:p>
                      <a:r>
                        <a:rPr lang="en-US" dirty="0"/>
                        <a:t>Assessing Value</a:t>
                      </a:r>
                      <a:endParaRPr lang="en-US" b="1" dirty="0">
                        <a:solidFill>
                          <a:srgbClr val="0E69AF"/>
                        </a:solidFill>
                      </a:endParaRPr>
                    </a:p>
                  </a:txBody>
                  <a:tcPr anchor="ctr"/>
                </a:tc>
                <a:tc>
                  <a:txBody>
                    <a:bodyPr/>
                    <a:lstStyle/>
                    <a:p>
                      <a:pPr algn="ctr"/>
                      <a:endParaRPr lang="en-US" b="0" dirty="0">
                        <a:solidFill>
                          <a:srgbClr val="0E69AF"/>
                        </a:solidFill>
                      </a:endParaRPr>
                    </a:p>
                  </a:txBody>
                  <a:tcPr anchor="ctr"/>
                </a:tc>
                <a:extLst>
                  <a:ext uri="{0D108BD9-81ED-4DB2-BD59-A6C34878D82A}">
                    <a16:rowId xmlns="" xmlns:a16="http://schemas.microsoft.com/office/drawing/2014/main" val="10002"/>
                  </a:ext>
                </a:extLst>
              </a:tr>
              <a:tr h="652384">
                <a:tc>
                  <a:txBody>
                    <a:bodyPr/>
                    <a:lstStyle/>
                    <a:p>
                      <a:r>
                        <a:rPr lang="en-US" dirty="0"/>
                        <a:t>Prioritizing Value</a:t>
                      </a:r>
                      <a:endParaRPr lang="en-US" b="1" dirty="0">
                        <a:solidFill>
                          <a:srgbClr val="0E69AF"/>
                        </a:solidFill>
                      </a:endParaRPr>
                    </a:p>
                  </a:txBody>
                  <a:tcPr anchor="ctr"/>
                </a:tc>
                <a:tc>
                  <a:txBody>
                    <a:bodyPr/>
                    <a:lstStyle/>
                    <a:p>
                      <a:pPr algn="ctr"/>
                      <a:endParaRPr lang="en-US" b="0" dirty="0">
                        <a:solidFill>
                          <a:srgbClr val="0E69AF"/>
                        </a:solidFill>
                      </a:endParaRPr>
                    </a:p>
                  </a:txBody>
                  <a:tcPr anchor="ctr"/>
                </a:tc>
                <a:extLst>
                  <a:ext uri="{0D108BD9-81ED-4DB2-BD59-A6C34878D82A}">
                    <a16:rowId xmlns="" xmlns:a16="http://schemas.microsoft.com/office/drawing/2014/main" val="10003"/>
                  </a:ext>
                </a:extLst>
              </a:tr>
              <a:tr h="652384">
                <a:tc>
                  <a:txBody>
                    <a:bodyPr/>
                    <a:lstStyle/>
                    <a:p>
                      <a:r>
                        <a:rPr lang="en-US" dirty="0"/>
                        <a:t>Delivering Incrementally</a:t>
                      </a:r>
                      <a:endParaRPr lang="en-US" b="1" dirty="0">
                        <a:solidFill>
                          <a:srgbClr val="0E69AF"/>
                        </a:solidFill>
                      </a:endParaRPr>
                    </a:p>
                  </a:txBody>
                  <a:tcPr anchor="ctr"/>
                </a:tc>
                <a:tc>
                  <a:txBody>
                    <a:bodyPr/>
                    <a:lstStyle/>
                    <a:p>
                      <a:pPr algn="ctr"/>
                      <a:endParaRPr lang="en-US" b="0" dirty="0">
                        <a:solidFill>
                          <a:srgbClr val="0E69AF"/>
                        </a:solidFill>
                      </a:endParaRPr>
                    </a:p>
                  </a:txBody>
                  <a:tcPr anchor="ctr"/>
                </a:tc>
                <a:extLst>
                  <a:ext uri="{0D108BD9-81ED-4DB2-BD59-A6C34878D82A}">
                    <a16:rowId xmlns="" xmlns:a16="http://schemas.microsoft.com/office/drawing/2014/main" val="10004"/>
                  </a:ext>
                </a:extLst>
              </a:tr>
              <a:tr h="652384">
                <a:tc>
                  <a:txBody>
                    <a:bodyPr/>
                    <a:lstStyle/>
                    <a:p>
                      <a:r>
                        <a:rPr lang="en-US" dirty="0"/>
                        <a:t>Agile Contracting</a:t>
                      </a:r>
                      <a:endParaRPr lang="en-US" b="1" dirty="0">
                        <a:solidFill>
                          <a:srgbClr val="0E69AF"/>
                        </a:solidFill>
                      </a:endParaRPr>
                    </a:p>
                  </a:txBody>
                  <a:tcPr anchor="ctr"/>
                </a:tc>
                <a:tc>
                  <a:txBody>
                    <a:bodyPr/>
                    <a:lstStyle/>
                    <a:p>
                      <a:pPr algn="ctr"/>
                      <a:endParaRPr lang="en-US" b="0" dirty="0">
                        <a:solidFill>
                          <a:srgbClr val="0E69AF"/>
                        </a:solidFill>
                      </a:endParaRPr>
                    </a:p>
                  </a:txBody>
                  <a:tcPr anchor="ctr"/>
                </a:tc>
                <a:extLst>
                  <a:ext uri="{0D108BD9-81ED-4DB2-BD59-A6C34878D82A}">
                    <a16:rowId xmlns="" xmlns:a16="http://schemas.microsoft.com/office/drawing/2014/main" val="10005"/>
                  </a:ext>
                </a:extLst>
              </a:tr>
              <a:tr h="652384">
                <a:tc>
                  <a:txBody>
                    <a:bodyPr/>
                    <a:lstStyle/>
                    <a:p>
                      <a:r>
                        <a:rPr lang="en-US" dirty="0"/>
                        <a:t>Verification &amp; Validating Value</a:t>
                      </a:r>
                      <a:endParaRPr lang="en-US" b="1" dirty="0">
                        <a:solidFill>
                          <a:srgbClr val="0E69AF"/>
                        </a:solidFill>
                      </a:endParaRPr>
                    </a:p>
                  </a:txBody>
                  <a:tcPr anchor="ctr"/>
                </a:tc>
                <a:tc>
                  <a:txBody>
                    <a:bodyPr/>
                    <a:lstStyle/>
                    <a:p>
                      <a:pPr algn="ctr"/>
                      <a:endParaRPr lang="en-US" b="0" dirty="0">
                        <a:solidFill>
                          <a:srgbClr val="0E69AF"/>
                        </a:solidFill>
                      </a:endParaRPr>
                    </a:p>
                  </a:txBody>
                  <a:tcPr anchor="ctr"/>
                </a:tc>
                <a:extLst>
                  <a:ext uri="{0D108BD9-81ED-4DB2-BD59-A6C34878D82A}">
                    <a16:rowId xmlns="" xmlns:a16="http://schemas.microsoft.com/office/drawing/2014/main" val="10006"/>
                  </a:ext>
                </a:extLst>
              </a:tr>
              <a:tr h="652384">
                <a:tc>
                  <a:txBody>
                    <a:bodyPr/>
                    <a:lstStyle/>
                    <a:p>
                      <a:r>
                        <a:rPr lang="en-US" dirty="0"/>
                        <a:t>CI/ TDD/ ATDD</a:t>
                      </a:r>
                      <a:endParaRPr lang="en-US" b="1" dirty="0">
                        <a:solidFill>
                          <a:srgbClr val="0E69AF"/>
                        </a:solidFill>
                      </a:endParaRPr>
                    </a:p>
                  </a:txBody>
                  <a:tcPr anchor="ctr"/>
                </a:tc>
                <a:tc>
                  <a:txBody>
                    <a:bodyPr/>
                    <a:lstStyle/>
                    <a:p>
                      <a:pPr algn="ctr"/>
                      <a:endParaRPr lang="en-US" b="0" dirty="0">
                        <a:solidFill>
                          <a:srgbClr val="0E69AF"/>
                        </a:solidFill>
                      </a:endParaRPr>
                    </a:p>
                  </a:txBody>
                  <a:tcPr anchor="ctr"/>
                </a:tc>
                <a:extLst>
                  <a:ext uri="{0D108BD9-81ED-4DB2-BD59-A6C34878D82A}">
                    <a16:rowId xmlns="" xmlns:a16="http://schemas.microsoft.com/office/drawing/2014/main" val="1371543810"/>
                  </a:ext>
                </a:extLst>
              </a:tr>
            </a:tbl>
          </a:graphicData>
        </a:graphic>
      </p:graphicFrame>
      <p:sp>
        <p:nvSpPr>
          <p:cNvPr id="4" name="Text Placeholder 3"/>
          <p:cNvSpPr>
            <a:spLocks noGrp="1"/>
          </p:cNvSpPr>
          <p:nvPr>
            <p:ph type="body" sz="half" idx="2"/>
          </p:nvPr>
        </p:nvSpPr>
        <p:spPr/>
        <p:txBody>
          <a:bodyPr/>
          <a:lstStyle/>
          <a:p>
            <a:endParaRPr lang="en-US" dirty="0"/>
          </a:p>
        </p:txBody>
      </p:sp>
      <p:sp>
        <p:nvSpPr>
          <p:cNvPr id="5" name="Date Placeholder 4"/>
          <p:cNvSpPr>
            <a:spLocks noGrp="1"/>
          </p:cNvSpPr>
          <p:nvPr>
            <p:ph type="dt" sz="half" idx="10"/>
          </p:nvPr>
        </p:nvSpPr>
        <p:spPr/>
        <p:txBody>
          <a:bodyPr/>
          <a:lstStyle/>
          <a:p>
            <a:fld id="{D56E6933-6BBB-4B8A-BF7C-1C94675A4333}" type="datetime1">
              <a:rPr lang="en-US" smtClean="0"/>
              <a:t>10/4/2023</a:t>
            </a:fld>
            <a:endParaRPr lang="en-US"/>
          </a:p>
        </p:txBody>
      </p:sp>
      <p:sp>
        <p:nvSpPr>
          <p:cNvPr id="6" name="Footer Placeholder 5"/>
          <p:cNvSpPr>
            <a:spLocks noGrp="1"/>
          </p:cNvSpPr>
          <p:nvPr>
            <p:ph type="ftr" sz="quarter" idx="11"/>
          </p:nvPr>
        </p:nvSpPr>
        <p:spPr/>
        <p:txBody>
          <a:bodyPr/>
          <a:lstStyle/>
          <a:p>
            <a:r>
              <a:rPr lang="en-US"/>
              <a:t>43e-BM/HR/HDCV/FSOFT V1.2 - ©FPT SOFTWARE – Corporate Training Center</a:t>
            </a:r>
          </a:p>
        </p:txBody>
      </p:sp>
      <p:sp>
        <p:nvSpPr>
          <p:cNvPr id="7" name="Slide Number Placeholder 6"/>
          <p:cNvSpPr>
            <a:spLocks noGrp="1"/>
          </p:cNvSpPr>
          <p:nvPr>
            <p:ph type="sldNum" sz="quarter" idx="12"/>
          </p:nvPr>
        </p:nvSpPr>
        <p:spPr/>
        <p:txBody>
          <a:bodyPr/>
          <a:lstStyle/>
          <a:p>
            <a:fld id="{7F5043F6-4AAB-41F8-A27F-F80078A20D2B}" type="slidenum">
              <a:rPr lang="en-US" smtClean="0"/>
              <a:t>40</a:t>
            </a:fld>
            <a:endParaRPr lang="en-US"/>
          </a:p>
        </p:txBody>
      </p:sp>
    </p:spTree>
    <p:extLst>
      <p:ext uri="{BB962C8B-B14F-4D97-AF65-F5344CB8AC3E}">
        <p14:creationId xmlns:p14="http://schemas.microsoft.com/office/powerpoint/2010/main" val="37617318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9">
            <a:extLst>
              <a:ext uri="{FF2B5EF4-FFF2-40B4-BE49-F238E27FC236}">
                <a16:creationId xmlns="" xmlns:a16="http://schemas.microsoft.com/office/drawing/2014/main" id="{4BC7FAEC-7E52-4AC0-A2D2-D66524DBA060}"/>
              </a:ext>
            </a:extLst>
          </p:cNvPr>
          <p:cNvGraphicFramePr>
            <a:graphicFrameLocks noGrp="1"/>
          </p:cNvGraphicFramePr>
          <p:nvPr>
            <p:ph idx="1"/>
          </p:nvPr>
        </p:nvGraphicFramePr>
        <p:xfrm>
          <a:off x="838200" y="1228725"/>
          <a:ext cx="10515600" cy="3505200"/>
        </p:xfrm>
        <a:graphic>
          <a:graphicData uri="http://schemas.openxmlformats.org/drawingml/2006/table">
            <a:tbl>
              <a:tblPr firstRow="1" bandRow="1">
                <a:tableStyleId>{5C22544A-7EE6-4342-B048-85BDC9FD1C3A}</a:tableStyleId>
              </a:tblPr>
              <a:tblGrid>
                <a:gridCol w="5257800">
                  <a:extLst>
                    <a:ext uri="{9D8B030D-6E8A-4147-A177-3AD203B41FA5}">
                      <a16:colId xmlns="" xmlns:a16="http://schemas.microsoft.com/office/drawing/2014/main" val="706694493"/>
                    </a:ext>
                  </a:extLst>
                </a:gridCol>
                <a:gridCol w="5257800">
                  <a:extLst>
                    <a:ext uri="{9D8B030D-6E8A-4147-A177-3AD203B41FA5}">
                      <a16:colId xmlns="" xmlns:a16="http://schemas.microsoft.com/office/drawing/2014/main" val="1414224704"/>
                    </a:ext>
                  </a:extLst>
                </a:gridCol>
              </a:tblGrid>
              <a:tr h="370840">
                <a:tc>
                  <a:txBody>
                    <a:bodyPr/>
                    <a:lstStyle/>
                    <a:p>
                      <a:endParaRPr lang="en-US"/>
                    </a:p>
                  </a:txBody>
                  <a:tcPr/>
                </a:tc>
                <a:tc>
                  <a:txBody>
                    <a:bodyPr/>
                    <a:lstStyle/>
                    <a:p>
                      <a:endParaRPr lang="en-US"/>
                    </a:p>
                  </a:txBody>
                  <a:tcPr/>
                </a:tc>
                <a:extLst>
                  <a:ext uri="{0D108BD9-81ED-4DB2-BD59-A6C34878D82A}">
                    <a16:rowId xmlns="" xmlns:a16="http://schemas.microsoft.com/office/drawing/2014/main" val="416563223"/>
                  </a:ext>
                </a:extLst>
              </a:tr>
              <a:tr h="370840">
                <a:tc>
                  <a:txBody>
                    <a:bodyPr/>
                    <a:lstStyle/>
                    <a:p>
                      <a:r>
                        <a:rPr lang="en-US" dirty="0"/>
                        <a:t>1. Plan work incrementally.</a:t>
                      </a:r>
                    </a:p>
                  </a:txBody>
                  <a:tcPr/>
                </a:tc>
                <a:tc>
                  <a:txBody>
                    <a:bodyPr/>
                    <a:lstStyle/>
                    <a:p>
                      <a:r>
                        <a:rPr lang="en-US" dirty="0"/>
                        <a:t>8. Refactor often.</a:t>
                      </a:r>
                    </a:p>
                  </a:txBody>
                  <a:tcPr/>
                </a:tc>
                <a:extLst>
                  <a:ext uri="{0D108BD9-81ED-4DB2-BD59-A6C34878D82A}">
                    <a16:rowId xmlns="" xmlns:a16="http://schemas.microsoft.com/office/drawing/2014/main" val="2071178851"/>
                  </a:ext>
                </a:extLst>
              </a:tr>
              <a:tr h="370840">
                <a:tc>
                  <a:txBody>
                    <a:bodyPr/>
                    <a:lstStyle/>
                    <a:p>
                      <a:r>
                        <a:rPr lang="en-GB" dirty="0"/>
                        <a:t>2. Gain consensus on just-in-time acceptance criteria.</a:t>
                      </a:r>
                      <a:endParaRPr lang="en-US" dirty="0"/>
                    </a:p>
                  </a:txBody>
                  <a:tcPr/>
                </a:tc>
                <a:tc>
                  <a:txBody>
                    <a:bodyPr/>
                    <a:lstStyle/>
                    <a:p>
                      <a:r>
                        <a:rPr lang="en-US" dirty="0"/>
                        <a:t>9. Optimize environmental, operational, and infrastructure factors.</a:t>
                      </a:r>
                    </a:p>
                  </a:txBody>
                  <a:tcPr/>
                </a:tc>
                <a:extLst>
                  <a:ext uri="{0D108BD9-81ED-4DB2-BD59-A6C34878D82A}">
                    <a16:rowId xmlns="" xmlns:a16="http://schemas.microsoft.com/office/drawing/2014/main" val="1619024558"/>
                  </a:ext>
                </a:extLst>
              </a:tr>
              <a:tr h="370840">
                <a:tc>
                  <a:txBody>
                    <a:bodyPr/>
                    <a:lstStyle/>
                    <a:p>
                      <a:r>
                        <a:rPr lang="en-GB" dirty="0"/>
                        <a:t>3. Tune process to organization, team, and project.</a:t>
                      </a:r>
                      <a:endParaRPr lang="en-US" dirty="0"/>
                    </a:p>
                  </a:txBody>
                  <a:tcPr/>
                </a:tc>
                <a:tc>
                  <a:txBody>
                    <a:bodyPr/>
                    <a:lstStyle/>
                    <a:p>
                      <a:r>
                        <a:rPr lang="en-GB" dirty="0"/>
                        <a:t>10. Review and checkpoint often.</a:t>
                      </a:r>
                      <a:endParaRPr lang="en-US" dirty="0"/>
                    </a:p>
                  </a:txBody>
                  <a:tcPr/>
                </a:tc>
                <a:extLst>
                  <a:ext uri="{0D108BD9-81ED-4DB2-BD59-A6C34878D82A}">
                    <a16:rowId xmlns="" xmlns:a16="http://schemas.microsoft.com/office/drawing/2014/main" val="2679517490"/>
                  </a:ext>
                </a:extLst>
              </a:tr>
              <a:tr h="370840">
                <a:tc>
                  <a:txBody>
                    <a:bodyPr/>
                    <a:lstStyle/>
                    <a:p>
                      <a:r>
                        <a:rPr lang="en-GB" dirty="0"/>
                        <a:t>4. Release minimal viable products.</a:t>
                      </a:r>
                      <a:endParaRPr lang="en-US" dirty="0"/>
                    </a:p>
                  </a:txBody>
                  <a:tcPr/>
                </a:tc>
                <a:tc>
                  <a:txBody>
                    <a:bodyPr/>
                    <a:lstStyle/>
                    <a:p>
                      <a:r>
                        <a:rPr lang="en-GB" dirty="0"/>
                        <a:t>11. Balance adding value and reducing risk.</a:t>
                      </a:r>
                      <a:endParaRPr lang="en-US" dirty="0"/>
                    </a:p>
                  </a:txBody>
                  <a:tcPr/>
                </a:tc>
                <a:extLst>
                  <a:ext uri="{0D108BD9-81ED-4DB2-BD59-A6C34878D82A}">
                    <a16:rowId xmlns="" xmlns:a16="http://schemas.microsoft.com/office/drawing/2014/main" val="394722090"/>
                  </a:ext>
                </a:extLst>
              </a:tr>
              <a:tr h="370840">
                <a:tc>
                  <a:txBody>
                    <a:bodyPr/>
                    <a:lstStyle/>
                    <a:p>
                      <a:r>
                        <a:rPr lang="en-GB" dirty="0"/>
                        <a:t>5. Work in small batches.</a:t>
                      </a:r>
                      <a:endParaRPr lang="en-US" dirty="0"/>
                    </a:p>
                  </a:txBody>
                  <a:tcPr/>
                </a:tc>
                <a:tc>
                  <a:txBody>
                    <a:bodyPr/>
                    <a:lstStyle/>
                    <a:p>
                      <a:r>
                        <a:rPr lang="en-GB" dirty="0"/>
                        <a:t>12. Reprioritize periodically to maximize value.</a:t>
                      </a:r>
                      <a:endParaRPr lang="en-US" dirty="0"/>
                    </a:p>
                  </a:txBody>
                  <a:tcPr/>
                </a:tc>
                <a:extLst>
                  <a:ext uri="{0D108BD9-81ED-4DB2-BD59-A6C34878D82A}">
                    <a16:rowId xmlns="" xmlns:a16="http://schemas.microsoft.com/office/drawing/2014/main" val="345783340"/>
                  </a:ext>
                </a:extLst>
              </a:tr>
              <a:tr h="370840">
                <a:tc>
                  <a:txBody>
                    <a:bodyPr/>
                    <a:lstStyle/>
                    <a:p>
                      <a:r>
                        <a:rPr lang="en-US" dirty="0"/>
                        <a:t>6. Review often.</a:t>
                      </a:r>
                    </a:p>
                  </a:txBody>
                  <a:tcPr/>
                </a:tc>
                <a:tc>
                  <a:txBody>
                    <a:bodyPr/>
                    <a:lstStyle/>
                    <a:p>
                      <a:r>
                        <a:rPr lang="en-US" dirty="0"/>
                        <a:t>13. Prioritize nonfunctional requirements.</a:t>
                      </a:r>
                    </a:p>
                  </a:txBody>
                  <a:tcPr/>
                </a:tc>
                <a:extLst>
                  <a:ext uri="{0D108BD9-81ED-4DB2-BD59-A6C34878D82A}">
                    <a16:rowId xmlns="" xmlns:a16="http://schemas.microsoft.com/office/drawing/2014/main" val="2765049624"/>
                  </a:ext>
                </a:extLst>
              </a:tr>
              <a:tr h="370840">
                <a:tc>
                  <a:txBody>
                    <a:bodyPr/>
                    <a:lstStyle/>
                    <a:p>
                      <a:r>
                        <a:rPr lang="en-US" dirty="0"/>
                        <a:t>7. Prioritize work.</a:t>
                      </a:r>
                    </a:p>
                  </a:txBody>
                  <a:tcPr/>
                </a:tc>
                <a:tc>
                  <a:txBody>
                    <a:bodyPr/>
                    <a:lstStyle/>
                    <a:p>
                      <a:r>
                        <a:rPr lang="en-GB" dirty="0"/>
                        <a:t>14. Review and improve the overall process and product.</a:t>
                      </a:r>
                      <a:endParaRPr lang="en-US" dirty="0"/>
                    </a:p>
                  </a:txBody>
                  <a:tcPr/>
                </a:tc>
                <a:extLst>
                  <a:ext uri="{0D108BD9-81ED-4DB2-BD59-A6C34878D82A}">
                    <a16:rowId xmlns="" xmlns:a16="http://schemas.microsoft.com/office/drawing/2014/main" val="3218540813"/>
                  </a:ext>
                </a:extLst>
              </a:tr>
            </a:tbl>
          </a:graphicData>
        </a:graphic>
      </p:graphicFrame>
      <p:sp>
        <p:nvSpPr>
          <p:cNvPr id="2" name="Date Placeholder 1">
            <a:extLst>
              <a:ext uri="{FF2B5EF4-FFF2-40B4-BE49-F238E27FC236}">
                <a16:creationId xmlns="" xmlns:a16="http://schemas.microsoft.com/office/drawing/2014/main" id="{EA92A62F-3188-4FC0-8718-A8C415800819}"/>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 xmlns:a16="http://schemas.microsoft.com/office/drawing/2014/main" id="{6EE18EE6-54DE-4A91-9384-EE433E772CEF}"/>
              </a:ext>
            </a:extLst>
          </p:cNvPr>
          <p:cNvSpPr>
            <a:spLocks noGrp="1"/>
          </p:cNvSpPr>
          <p:nvPr>
            <p:ph type="sldNum" sz="quarter" idx="12"/>
          </p:nvPr>
        </p:nvSpPr>
        <p:spPr/>
        <p:txBody>
          <a:bodyPr/>
          <a:lstStyle/>
          <a:p>
            <a:fld id="{7F5043F6-4AAB-41F8-A27F-F80078A20D2B}" type="slidenum">
              <a:rPr lang="en-US" smtClean="0"/>
              <a:t>41</a:t>
            </a:fld>
            <a:endParaRPr lang="en-US"/>
          </a:p>
        </p:txBody>
      </p:sp>
      <p:sp>
        <p:nvSpPr>
          <p:cNvPr id="3" name="Footer Placeholder 2">
            <a:extLst>
              <a:ext uri="{FF2B5EF4-FFF2-40B4-BE49-F238E27FC236}">
                <a16:creationId xmlns="" xmlns:a16="http://schemas.microsoft.com/office/drawing/2014/main" id="{61E60A37-58E4-4D14-A8C3-895B9BB94E12}"/>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 xmlns:a16="http://schemas.microsoft.com/office/drawing/2014/main" id="{2DB56882-487E-4A18-815E-23F4D42A19BC}"/>
              </a:ext>
            </a:extLst>
          </p:cNvPr>
          <p:cNvSpPr>
            <a:spLocks noGrp="1"/>
          </p:cNvSpPr>
          <p:nvPr>
            <p:ph type="title"/>
          </p:nvPr>
        </p:nvSpPr>
        <p:spPr/>
        <p:txBody>
          <a:bodyPr/>
          <a:lstStyle/>
          <a:p>
            <a:r>
              <a:rPr lang="en-GB" dirty="0"/>
              <a:t>Tasks</a:t>
            </a:r>
            <a:endParaRPr lang="en-US" dirty="0"/>
          </a:p>
        </p:txBody>
      </p:sp>
    </p:spTree>
    <p:extLst>
      <p:ext uri="{BB962C8B-B14F-4D97-AF65-F5344CB8AC3E}">
        <p14:creationId xmlns:p14="http://schemas.microsoft.com/office/powerpoint/2010/main" val="37180306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42</a:t>
            </a:fld>
            <a:endParaRPr lang="en-US"/>
          </a:p>
        </p:txBody>
      </p:sp>
      <p:sp>
        <p:nvSpPr>
          <p:cNvPr id="7" name="Title 6"/>
          <p:cNvSpPr>
            <a:spLocks noGrp="1"/>
          </p:cNvSpPr>
          <p:nvPr>
            <p:ph type="title"/>
          </p:nvPr>
        </p:nvSpPr>
        <p:spPr/>
        <p:txBody>
          <a:bodyPr/>
          <a:lstStyle/>
          <a:p>
            <a:r>
              <a:rPr lang="en-US" dirty="0"/>
              <a:t>What &amp; Why</a:t>
            </a:r>
            <a:br>
              <a:rPr lang="en-US" dirty="0"/>
            </a:br>
            <a:r>
              <a:rPr lang="en-US" dirty="0"/>
              <a:t>Value-Driven?</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230195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a:xfrm>
            <a:off x="838200" y="137160"/>
            <a:ext cx="10515600" cy="1005840"/>
          </a:xfrm>
        </p:spPr>
        <p:txBody>
          <a:bodyPr anchor="ctr">
            <a:normAutofit/>
          </a:bodyPr>
          <a:lstStyle/>
          <a:p>
            <a:r>
              <a:rPr lang="en-GB" dirty="0"/>
              <a:t>Agile Approach</a:t>
            </a:r>
            <a:endParaRPr lang="en-US" dirty="0"/>
          </a:p>
        </p:txBody>
      </p:sp>
      <p:pic>
        <p:nvPicPr>
          <p:cNvPr id="9" name="Picture 8">
            <a:extLst>
              <a:ext uri="{FF2B5EF4-FFF2-40B4-BE49-F238E27FC236}">
                <a16:creationId xmlns="" xmlns:a16="http://schemas.microsoft.com/office/drawing/2014/main" id="{06E93CEC-5862-47B3-867C-99AD69871B9F}"/>
              </a:ext>
            </a:extLst>
          </p:cNvPr>
          <p:cNvPicPr>
            <a:picLocks noChangeAspect="1"/>
          </p:cNvPicPr>
          <p:nvPr/>
        </p:nvPicPr>
        <p:blipFill>
          <a:blip r:embed="rId2"/>
          <a:stretch>
            <a:fillRect/>
          </a:stretch>
        </p:blipFill>
        <p:spPr>
          <a:xfrm>
            <a:off x="838200" y="2168974"/>
            <a:ext cx="5181600" cy="3132700"/>
          </a:xfrm>
          <a:prstGeom prst="rect">
            <a:avLst/>
          </a:prstGeom>
          <a:noFill/>
        </p:spPr>
      </p:pic>
      <p:sp>
        <p:nvSpPr>
          <p:cNvPr id="14" name="Content Placeholder 3">
            <a:extLst>
              <a:ext uri="{FF2B5EF4-FFF2-40B4-BE49-F238E27FC236}">
                <a16:creationId xmlns="" xmlns:a16="http://schemas.microsoft.com/office/drawing/2014/main" id="{6C654751-A01F-4F1F-B69B-1CA57D1421C2}"/>
              </a:ext>
            </a:extLst>
          </p:cNvPr>
          <p:cNvSpPr>
            <a:spLocks noGrp="1"/>
          </p:cNvSpPr>
          <p:nvPr>
            <p:ph sz="half" idx="2"/>
          </p:nvPr>
        </p:nvSpPr>
        <p:spPr>
          <a:xfrm>
            <a:off x="6172200" y="1234441"/>
            <a:ext cx="5181600" cy="5001767"/>
          </a:xfrm>
        </p:spPr>
        <p:txBody>
          <a:bodyPr/>
          <a:lstStyle/>
          <a:p>
            <a:r>
              <a:rPr lang="en-GB" dirty="0"/>
              <a:t>Value driven - </a:t>
            </a:r>
            <a:r>
              <a:rPr lang="en-GB" b="1" dirty="0"/>
              <a:t>early and continuous </a:t>
            </a:r>
            <a:r>
              <a:rPr lang="en-GB" dirty="0"/>
              <a:t>delivery of value</a:t>
            </a:r>
          </a:p>
          <a:p>
            <a:r>
              <a:rPr lang="en-GB" b="1" dirty="0"/>
              <a:t>Focus</a:t>
            </a:r>
            <a:r>
              <a:rPr lang="en-GB" dirty="0"/>
              <a:t> on people and interactions</a:t>
            </a:r>
          </a:p>
          <a:p>
            <a:r>
              <a:rPr lang="en-GB" b="1" dirty="0"/>
              <a:t>Cross functional </a:t>
            </a:r>
            <a:r>
              <a:rPr lang="en-GB" dirty="0"/>
              <a:t>Self organizing teams</a:t>
            </a:r>
          </a:p>
          <a:p>
            <a:r>
              <a:rPr lang="en-GB" b="1" dirty="0"/>
              <a:t>Agility</a:t>
            </a:r>
            <a:r>
              <a:rPr lang="en-GB" dirty="0"/>
              <a:t> is everyone’s Responsibility</a:t>
            </a:r>
          </a:p>
          <a:p>
            <a:r>
              <a:rPr lang="en-GB" b="1" dirty="0"/>
              <a:t>Embrace changes </a:t>
            </a:r>
            <a:r>
              <a:rPr lang="en-GB" dirty="0"/>
              <a:t>even late in development</a:t>
            </a:r>
          </a:p>
          <a:p>
            <a:r>
              <a:rPr lang="en-GB" b="1" dirty="0"/>
              <a:t>Working software </a:t>
            </a:r>
            <a:r>
              <a:rPr lang="en-GB" dirty="0"/>
              <a:t>as the primary measure of progress</a:t>
            </a:r>
            <a:endParaRPr lang="en-US" dirty="0"/>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43</a:t>
            </a:fld>
            <a:endParaRPr lang="en-US"/>
          </a:p>
        </p:txBody>
      </p:sp>
    </p:spTree>
    <p:extLst>
      <p:ext uri="{BB962C8B-B14F-4D97-AF65-F5344CB8AC3E}">
        <p14:creationId xmlns:p14="http://schemas.microsoft.com/office/powerpoint/2010/main" val="26574503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a:xfrm>
            <a:off x="838200" y="137160"/>
            <a:ext cx="10515600" cy="1005840"/>
          </a:xfrm>
        </p:spPr>
        <p:txBody>
          <a:bodyPr anchor="ctr">
            <a:normAutofit/>
          </a:bodyPr>
          <a:lstStyle/>
          <a:p>
            <a:r>
              <a:rPr lang="en-GB" dirty="0"/>
              <a:t>Value-Driven Delivery</a:t>
            </a:r>
            <a:endParaRPr lang="en-US" dirty="0"/>
          </a:p>
        </p:txBody>
      </p:sp>
      <p:sp>
        <p:nvSpPr>
          <p:cNvPr id="8" name="Content Placeholder 7">
            <a:extLst>
              <a:ext uri="{FF2B5EF4-FFF2-40B4-BE49-F238E27FC236}">
                <a16:creationId xmlns="" xmlns:a16="http://schemas.microsoft.com/office/drawing/2014/main" id="{EFC1F0F6-7AB3-480B-ACB0-1F36FCB0EDA8}"/>
              </a:ext>
            </a:extLst>
          </p:cNvPr>
          <p:cNvSpPr>
            <a:spLocks noGrp="1"/>
          </p:cNvSpPr>
          <p:nvPr>
            <p:ph sz="half" idx="1"/>
          </p:nvPr>
        </p:nvSpPr>
        <p:spPr>
          <a:xfrm>
            <a:off x="838200" y="1234441"/>
            <a:ext cx="5181600" cy="5001767"/>
          </a:xfrm>
        </p:spPr>
        <p:txBody>
          <a:bodyPr>
            <a:normAutofit/>
          </a:bodyPr>
          <a:lstStyle/>
          <a:p>
            <a:r>
              <a:rPr lang="en-GB" dirty="0"/>
              <a:t>The reason projects are undertaken is to </a:t>
            </a:r>
            <a:r>
              <a:rPr lang="en-GB" b="1" dirty="0"/>
              <a:t>generate business value</a:t>
            </a:r>
            <a:r>
              <a:rPr lang="en-GB" dirty="0"/>
              <a:t>, be it to </a:t>
            </a:r>
            <a:r>
              <a:rPr lang="en-GB" b="1" dirty="0"/>
              <a:t>produce</a:t>
            </a:r>
            <a:r>
              <a:rPr lang="en-GB" dirty="0"/>
              <a:t> a </a:t>
            </a:r>
            <a:r>
              <a:rPr lang="en-GB" b="1" dirty="0"/>
              <a:t>benefit</a:t>
            </a:r>
            <a:r>
              <a:rPr lang="en-GB" dirty="0"/>
              <a:t> or </a:t>
            </a:r>
            <a:r>
              <a:rPr lang="en-GB" b="1" dirty="0"/>
              <a:t>improve</a:t>
            </a:r>
            <a:r>
              <a:rPr lang="en-GB" dirty="0"/>
              <a:t> a service.</a:t>
            </a:r>
          </a:p>
          <a:p>
            <a:pPr marL="0" indent="0">
              <a:buNone/>
            </a:pPr>
            <a:endParaRPr lang="en-GB" dirty="0"/>
          </a:p>
          <a:p>
            <a:r>
              <a:rPr lang="en-GB" dirty="0"/>
              <a:t>Delivering value is the </a:t>
            </a:r>
            <a:r>
              <a:rPr lang="en-GB" b="1" dirty="0"/>
              <a:t>reason</a:t>
            </a:r>
            <a:r>
              <a:rPr lang="en-GB" dirty="0"/>
              <a:t> for </a:t>
            </a:r>
            <a:r>
              <a:rPr lang="en-GB" b="1" dirty="0"/>
              <a:t>doing</a:t>
            </a:r>
            <a:r>
              <a:rPr lang="en-GB" dirty="0"/>
              <a:t> projects, then value-driven delivery must be our </a:t>
            </a:r>
            <a:r>
              <a:rPr lang="en-GB" b="1" dirty="0"/>
              <a:t>focus</a:t>
            </a:r>
            <a:r>
              <a:rPr lang="en-GB" dirty="0"/>
              <a:t> throughout the project.</a:t>
            </a:r>
          </a:p>
          <a:p>
            <a:endParaRPr lang="en-US" dirty="0"/>
          </a:p>
        </p:txBody>
      </p:sp>
      <p:pic>
        <p:nvPicPr>
          <p:cNvPr id="1028" name="Picture 4">
            <a:extLst>
              <a:ext uri="{FF2B5EF4-FFF2-40B4-BE49-F238E27FC236}">
                <a16:creationId xmlns="" xmlns:a16="http://schemas.microsoft.com/office/drawing/2014/main" id="{36ADF8FE-D6B9-459A-BCFA-C9BE391D303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tretch/>
        </p:blipFill>
        <p:spPr bwMode="auto">
          <a:xfrm>
            <a:off x="6224956" y="1338957"/>
            <a:ext cx="5181600" cy="2803160"/>
          </a:xfrm>
          <a:prstGeom prst="rect">
            <a:avLst/>
          </a:prstGeom>
          <a:solidFill>
            <a:srgbClr val="FFFFFF"/>
          </a:solidFill>
        </p:spPr>
      </p:pic>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44</a:t>
            </a:fld>
            <a:endParaRPr lang="en-US"/>
          </a:p>
        </p:txBody>
      </p:sp>
    </p:spTree>
    <p:extLst>
      <p:ext uri="{BB962C8B-B14F-4D97-AF65-F5344CB8AC3E}">
        <p14:creationId xmlns:p14="http://schemas.microsoft.com/office/powerpoint/2010/main" val="41710942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6F479DA5-7058-4216-A771-16215B37C321}"/>
              </a:ext>
            </a:extLst>
          </p:cNvPr>
          <p:cNvSpPr>
            <a:spLocks noGrp="1"/>
          </p:cNvSpPr>
          <p:nvPr>
            <p:ph idx="1"/>
          </p:nvPr>
        </p:nvSpPr>
        <p:spPr/>
        <p:txBody>
          <a:bodyPr/>
          <a:lstStyle/>
          <a:p>
            <a:endParaRPr lang="en-US"/>
          </a:p>
        </p:txBody>
      </p:sp>
      <p:sp>
        <p:nvSpPr>
          <p:cNvPr id="3" name="Date Placeholder 2">
            <a:extLst>
              <a:ext uri="{FF2B5EF4-FFF2-40B4-BE49-F238E27FC236}">
                <a16:creationId xmlns="" xmlns:a16="http://schemas.microsoft.com/office/drawing/2014/main" id="{8D6378F8-0616-4941-93B6-B877DB4AFA9B}"/>
              </a:ext>
            </a:extLst>
          </p:cNvPr>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a:extLst>
              <a:ext uri="{FF2B5EF4-FFF2-40B4-BE49-F238E27FC236}">
                <a16:creationId xmlns="" xmlns:a16="http://schemas.microsoft.com/office/drawing/2014/main" id="{41E27C0B-1048-4686-9EB0-E41275465BA2}"/>
              </a:ext>
            </a:extLst>
          </p:cNvPr>
          <p:cNvSpPr>
            <a:spLocks noGrp="1"/>
          </p:cNvSpPr>
          <p:nvPr>
            <p:ph type="sldNum" sz="quarter" idx="12"/>
          </p:nvPr>
        </p:nvSpPr>
        <p:spPr/>
        <p:txBody>
          <a:bodyPr/>
          <a:lstStyle/>
          <a:p>
            <a:fld id="{7F5043F6-4AAB-41F8-A27F-F80078A20D2B}" type="slidenum">
              <a:rPr lang="en-US" smtClean="0"/>
              <a:t>45</a:t>
            </a:fld>
            <a:endParaRPr lang="en-US"/>
          </a:p>
        </p:txBody>
      </p:sp>
      <p:sp>
        <p:nvSpPr>
          <p:cNvPr id="5" name="Footer Placeholder 4">
            <a:extLst>
              <a:ext uri="{FF2B5EF4-FFF2-40B4-BE49-F238E27FC236}">
                <a16:creationId xmlns="" xmlns:a16="http://schemas.microsoft.com/office/drawing/2014/main" id="{0AD39C66-BBB6-4AF6-BDAD-56EEFF19E475}"/>
              </a:ext>
            </a:extLst>
          </p:cNvPr>
          <p:cNvSpPr>
            <a:spLocks noGrp="1"/>
          </p:cNvSpPr>
          <p:nvPr>
            <p:ph type="ftr" sz="quarter" idx="11"/>
          </p:nvPr>
        </p:nvSpPr>
        <p:spPr/>
        <p:txBody>
          <a:bodyPr/>
          <a:lstStyle/>
          <a:p>
            <a:r>
              <a:rPr lang="en-US"/>
              <a:t>43e-BM/HR/HDCV/FSOFT V1.2 - ©FPT SOFTWARE – Corporate Training Center</a:t>
            </a:r>
          </a:p>
        </p:txBody>
      </p:sp>
      <p:sp>
        <p:nvSpPr>
          <p:cNvPr id="6" name="Title 5">
            <a:extLst>
              <a:ext uri="{FF2B5EF4-FFF2-40B4-BE49-F238E27FC236}">
                <a16:creationId xmlns="" xmlns:a16="http://schemas.microsoft.com/office/drawing/2014/main" id="{668EC5E4-ECC2-4CB8-B3A2-20A8165C25C6}"/>
              </a:ext>
            </a:extLst>
          </p:cNvPr>
          <p:cNvSpPr>
            <a:spLocks noGrp="1"/>
          </p:cNvSpPr>
          <p:nvPr>
            <p:ph type="title"/>
          </p:nvPr>
        </p:nvSpPr>
        <p:spPr/>
        <p:txBody>
          <a:bodyPr/>
          <a:lstStyle/>
          <a:p>
            <a:r>
              <a:rPr lang="en-GB" dirty="0"/>
              <a:t>Value Sample</a:t>
            </a:r>
            <a:endParaRPr lang="en-US" dirty="0"/>
          </a:p>
        </p:txBody>
      </p:sp>
      <p:pic>
        <p:nvPicPr>
          <p:cNvPr id="8" name="Picture 7">
            <a:extLst>
              <a:ext uri="{FF2B5EF4-FFF2-40B4-BE49-F238E27FC236}">
                <a16:creationId xmlns="" xmlns:a16="http://schemas.microsoft.com/office/drawing/2014/main" id="{26AAE4AE-AFEE-4B45-B238-29F8AB317EE6}"/>
              </a:ext>
            </a:extLst>
          </p:cNvPr>
          <p:cNvPicPr>
            <a:picLocks noChangeAspect="1"/>
          </p:cNvPicPr>
          <p:nvPr/>
        </p:nvPicPr>
        <p:blipFill>
          <a:blip r:embed="rId3"/>
          <a:stretch>
            <a:fillRect/>
          </a:stretch>
        </p:blipFill>
        <p:spPr>
          <a:xfrm>
            <a:off x="838200" y="1198702"/>
            <a:ext cx="3244875" cy="1639733"/>
          </a:xfrm>
          <a:prstGeom prst="rect">
            <a:avLst/>
          </a:prstGeom>
        </p:spPr>
      </p:pic>
      <p:pic>
        <p:nvPicPr>
          <p:cNvPr id="10" name="Picture 9">
            <a:extLst>
              <a:ext uri="{FF2B5EF4-FFF2-40B4-BE49-F238E27FC236}">
                <a16:creationId xmlns="" xmlns:a16="http://schemas.microsoft.com/office/drawing/2014/main" id="{CE3D0EEC-5401-4AE0-817C-CE9963B5E506}"/>
              </a:ext>
            </a:extLst>
          </p:cNvPr>
          <p:cNvPicPr>
            <a:picLocks noChangeAspect="1"/>
          </p:cNvPicPr>
          <p:nvPr/>
        </p:nvPicPr>
        <p:blipFill>
          <a:blip r:embed="rId4"/>
          <a:stretch>
            <a:fillRect/>
          </a:stretch>
        </p:blipFill>
        <p:spPr>
          <a:xfrm>
            <a:off x="5804737" y="1193469"/>
            <a:ext cx="5611726" cy="1687400"/>
          </a:xfrm>
          <a:prstGeom prst="rect">
            <a:avLst/>
          </a:prstGeom>
        </p:spPr>
      </p:pic>
      <p:pic>
        <p:nvPicPr>
          <p:cNvPr id="12" name="Picture 11">
            <a:extLst>
              <a:ext uri="{FF2B5EF4-FFF2-40B4-BE49-F238E27FC236}">
                <a16:creationId xmlns="" xmlns:a16="http://schemas.microsoft.com/office/drawing/2014/main" id="{7DD99EC0-3461-4FE1-8296-32C42BAD97D9}"/>
              </a:ext>
            </a:extLst>
          </p:cNvPr>
          <p:cNvPicPr>
            <a:picLocks noChangeAspect="1"/>
          </p:cNvPicPr>
          <p:nvPr/>
        </p:nvPicPr>
        <p:blipFill>
          <a:blip r:embed="rId5"/>
          <a:stretch>
            <a:fillRect/>
          </a:stretch>
        </p:blipFill>
        <p:spPr>
          <a:xfrm>
            <a:off x="775537" y="3095950"/>
            <a:ext cx="7978576" cy="3260400"/>
          </a:xfrm>
          <a:prstGeom prst="rect">
            <a:avLst/>
          </a:prstGeom>
        </p:spPr>
      </p:pic>
    </p:spTree>
    <p:extLst>
      <p:ext uri="{BB962C8B-B14F-4D97-AF65-F5344CB8AC3E}">
        <p14:creationId xmlns:p14="http://schemas.microsoft.com/office/powerpoint/2010/main" val="33711962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6F479DA5-7058-4216-A771-16215B37C321}"/>
              </a:ext>
            </a:extLst>
          </p:cNvPr>
          <p:cNvSpPr>
            <a:spLocks noGrp="1"/>
          </p:cNvSpPr>
          <p:nvPr>
            <p:ph idx="1"/>
          </p:nvPr>
        </p:nvSpPr>
        <p:spPr/>
        <p:txBody>
          <a:bodyPr/>
          <a:lstStyle/>
          <a:p>
            <a:endParaRPr lang="en-US"/>
          </a:p>
        </p:txBody>
      </p:sp>
      <p:sp>
        <p:nvSpPr>
          <p:cNvPr id="3" name="Date Placeholder 2">
            <a:extLst>
              <a:ext uri="{FF2B5EF4-FFF2-40B4-BE49-F238E27FC236}">
                <a16:creationId xmlns="" xmlns:a16="http://schemas.microsoft.com/office/drawing/2014/main" id="{8D6378F8-0616-4941-93B6-B877DB4AFA9B}"/>
              </a:ext>
            </a:extLst>
          </p:cNvPr>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a:extLst>
              <a:ext uri="{FF2B5EF4-FFF2-40B4-BE49-F238E27FC236}">
                <a16:creationId xmlns="" xmlns:a16="http://schemas.microsoft.com/office/drawing/2014/main" id="{41E27C0B-1048-4686-9EB0-E41275465BA2}"/>
              </a:ext>
            </a:extLst>
          </p:cNvPr>
          <p:cNvSpPr>
            <a:spLocks noGrp="1"/>
          </p:cNvSpPr>
          <p:nvPr>
            <p:ph type="sldNum" sz="quarter" idx="12"/>
          </p:nvPr>
        </p:nvSpPr>
        <p:spPr/>
        <p:txBody>
          <a:bodyPr/>
          <a:lstStyle/>
          <a:p>
            <a:fld id="{7F5043F6-4AAB-41F8-A27F-F80078A20D2B}" type="slidenum">
              <a:rPr lang="en-US" smtClean="0"/>
              <a:t>46</a:t>
            </a:fld>
            <a:endParaRPr lang="en-US"/>
          </a:p>
        </p:txBody>
      </p:sp>
      <p:sp>
        <p:nvSpPr>
          <p:cNvPr id="5" name="Footer Placeholder 4">
            <a:extLst>
              <a:ext uri="{FF2B5EF4-FFF2-40B4-BE49-F238E27FC236}">
                <a16:creationId xmlns="" xmlns:a16="http://schemas.microsoft.com/office/drawing/2014/main" id="{0AD39C66-BBB6-4AF6-BDAD-56EEFF19E475}"/>
              </a:ext>
            </a:extLst>
          </p:cNvPr>
          <p:cNvSpPr>
            <a:spLocks noGrp="1"/>
          </p:cNvSpPr>
          <p:nvPr>
            <p:ph type="ftr" sz="quarter" idx="11"/>
          </p:nvPr>
        </p:nvSpPr>
        <p:spPr/>
        <p:txBody>
          <a:bodyPr/>
          <a:lstStyle/>
          <a:p>
            <a:r>
              <a:rPr lang="en-US"/>
              <a:t>43e-BM/HR/HDCV/FSOFT V1.2 - ©FPT SOFTWARE – Corporate Training Center</a:t>
            </a:r>
          </a:p>
        </p:txBody>
      </p:sp>
      <p:sp>
        <p:nvSpPr>
          <p:cNvPr id="6" name="Title 5">
            <a:extLst>
              <a:ext uri="{FF2B5EF4-FFF2-40B4-BE49-F238E27FC236}">
                <a16:creationId xmlns="" xmlns:a16="http://schemas.microsoft.com/office/drawing/2014/main" id="{668EC5E4-ECC2-4CB8-B3A2-20A8165C25C6}"/>
              </a:ext>
            </a:extLst>
          </p:cNvPr>
          <p:cNvSpPr>
            <a:spLocks noGrp="1"/>
          </p:cNvSpPr>
          <p:nvPr>
            <p:ph type="title"/>
          </p:nvPr>
        </p:nvSpPr>
        <p:spPr/>
        <p:txBody>
          <a:bodyPr/>
          <a:lstStyle/>
          <a:p>
            <a:r>
              <a:rPr lang="en-GB" dirty="0"/>
              <a:t>Value Sample</a:t>
            </a:r>
            <a:endParaRPr lang="en-US" dirty="0"/>
          </a:p>
        </p:txBody>
      </p:sp>
      <p:pic>
        <p:nvPicPr>
          <p:cNvPr id="11" name="Picture 10">
            <a:extLst>
              <a:ext uri="{FF2B5EF4-FFF2-40B4-BE49-F238E27FC236}">
                <a16:creationId xmlns="" xmlns:a16="http://schemas.microsoft.com/office/drawing/2014/main" id="{5740BEF9-B60D-4504-8425-6F34436033C7}"/>
              </a:ext>
            </a:extLst>
          </p:cNvPr>
          <p:cNvPicPr>
            <a:picLocks noChangeAspect="1"/>
          </p:cNvPicPr>
          <p:nvPr/>
        </p:nvPicPr>
        <p:blipFill>
          <a:blip r:embed="rId2"/>
          <a:stretch>
            <a:fillRect/>
          </a:stretch>
        </p:blipFill>
        <p:spPr>
          <a:xfrm>
            <a:off x="838200" y="1196192"/>
            <a:ext cx="5573551" cy="1763667"/>
          </a:xfrm>
          <a:prstGeom prst="rect">
            <a:avLst/>
          </a:prstGeom>
        </p:spPr>
      </p:pic>
      <p:pic>
        <p:nvPicPr>
          <p:cNvPr id="13" name="Picture 12">
            <a:extLst>
              <a:ext uri="{FF2B5EF4-FFF2-40B4-BE49-F238E27FC236}">
                <a16:creationId xmlns="" xmlns:a16="http://schemas.microsoft.com/office/drawing/2014/main" id="{1D093595-B62C-4763-9885-F507343992DB}"/>
              </a:ext>
            </a:extLst>
          </p:cNvPr>
          <p:cNvPicPr>
            <a:picLocks noChangeAspect="1"/>
          </p:cNvPicPr>
          <p:nvPr/>
        </p:nvPicPr>
        <p:blipFill>
          <a:blip r:embed="rId3"/>
          <a:stretch>
            <a:fillRect/>
          </a:stretch>
        </p:blipFill>
        <p:spPr>
          <a:xfrm>
            <a:off x="2115449" y="3128311"/>
            <a:ext cx="9238351" cy="3146000"/>
          </a:xfrm>
          <a:prstGeom prst="rect">
            <a:avLst/>
          </a:prstGeom>
        </p:spPr>
      </p:pic>
    </p:spTree>
    <p:extLst>
      <p:ext uri="{BB962C8B-B14F-4D97-AF65-F5344CB8AC3E}">
        <p14:creationId xmlns:p14="http://schemas.microsoft.com/office/powerpoint/2010/main" val="42440451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 xmlns:a16="http://schemas.microsoft.com/office/drawing/2014/main" id="{7D9A2192-28CE-4CFE-A0D3-EAF70CAC4060}"/>
              </a:ext>
            </a:extLst>
          </p:cNvPr>
          <p:cNvSpPr>
            <a:spLocks noGrp="1"/>
          </p:cNvSpPr>
          <p:nvPr>
            <p:ph type="title"/>
          </p:nvPr>
        </p:nvSpPr>
        <p:spPr>
          <a:xfrm>
            <a:off x="839788" y="457200"/>
            <a:ext cx="3198811" cy="1600200"/>
          </a:xfrm>
        </p:spPr>
        <p:txBody>
          <a:bodyPr anchor="b">
            <a:normAutofit/>
          </a:bodyPr>
          <a:lstStyle/>
          <a:p>
            <a:r>
              <a:rPr lang="en-US" sz="4100"/>
              <a:t>Agile Value Proposition</a:t>
            </a:r>
          </a:p>
        </p:txBody>
      </p:sp>
      <p:pic>
        <p:nvPicPr>
          <p:cNvPr id="8" name="Content Placeholder 7" descr="Shape, circle&#10;&#10;Description automatically generated">
            <a:extLst>
              <a:ext uri="{FF2B5EF4-FFF2-40B4-BE49-F238E27FC236}">
                <a16:creationId xmlns="" xmlns:a16="http://schemas.microsoft.com/office/drawing/2014/main" id="{45920877-5226-44F9-BEFC-A17BE70348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75043" y="457200"/>
            <a:ext cx="5421009" cy="5876433"/>
          </a:xfrm>
          <a:noFill/>
        </p:spPr>
      </p:pic>
      <p:sp>
        <p:nvSpPr>
          <p:cNvPr id="13" name="Text Placeholder 3">
            <a:extLst>
              <a:ext uri="{FF2B5EF4-FFF2-40B4-BE49-F238E27FC236}">
                <a16:creationId xmlns="" xmlns:a16="http://schemas.microsoft.com/office/drawing/2014/main" id="{1034A082-E80D-4B09-9867-70185EC0DF49}"/>
              </a:ext>
            </a:extLst>
          </p:cNvPr>
          <p:cNvSpPr>
            <a:spLocks noGrp="1"/>
          </p:cNvSpPr>
          <p:nvPr>
            <p:ph type="body" sz="half" idx="2"/>
          </p:nvPr>
        </p:nvSpPr>
        <p:spPr>
          <a:xfrm>
            <a:off x="839788" y="2057400"/>
            <a:ext cx="3198811" cy="3811587"/>
          </a:xfrm>
        </p:spPr>
        <p:txBody>
          <a:bodyPr/>
          <a:lstStyle/>
          <a:p>
            <a:endParaRPr lang="en-US"/>
          </a:p>
        </p:txBody>
      </p:sp>
      <p:sp>
        <p:nvSpPr>
          <p:cNvPr id="3" name="Date Placeholder 2">
            <a:extLst>
              <a:ext uri="{FF2B5EF4-FFF2-40B4-BE49-F238E27FC236}">
                <a16:creationId xmlns="" xmlns:a16="http://schemas.microsoft.com/office/drawing/2014/main" id="{5767F71B-2C51-4E48-B4BB-58BCAAEC3493}"/>
              </a:ext>
            </a:extLst>
          </p:cNvPr>
          <p:cNvSpPr>
            <a:spLocks noGrp="1"/>
          </p:cNvSpPr>
          <p:nvPr>
            <p:ph type="dt" sz="half" idx="10"/>
          </p:nvPr>
        </p:nvSpPr>
        <p:spPr>
          <a:xfrm>
            <a:off x="838200" y="6356350"/>
            <a:ext cx="2743200" cy="365125"/>
          </a:xfrm>
        </p:spPr>
        <p:txBody>
          <a:bodyPr anchor="ctr">
            <a:normAutofit/>
          </a:bodyPr>
          <a:lstStyle/>
          <a:p>
            <a:pPr>
              <a:spcAft>
                <a:spcPts val="600"/>
              </a:spcAft>
            </a:pPr>
            <a:fld id="{9A02AA4E-4351-4223-A8B1-0743B260C7E0}" type="datetime1">
              <a:rPr lang="en-US" smtClean="0"/>
              <a:pPr>
                <a:spcAft>
                  <a:spcPts val="600"/>
                </a:spcAft>
              </a:pPr>
              <a:t>10/4/2023</a:t>
            </a:fld>
            <a:endParaRPr lang="en-US"/>
          </a:p>
        </p:txBody>
      </p:sp>
      <p:sp>
        <p:nvSpPr>
          <p:cNvPr id="5" name="Footer Placeholder 4">
            <a:extLst>
              <a:ext uri="{FF2B5EF4-FFF2-40B4-BE49-F238E27FC236}">
                <a16:creationId xmlns="" xmlns:a16="http://schemas.microsoft.com/office/drawing/2014/main" id="{52024D24-E15A-4C4B-879C-AC3F8D0F53C2}"/>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F17B583E-1E53-4FA1-89B2-0C8D781393A1}"/>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47</a:t>
            </a:fld>
            <a:endParaRPr lang="en-US"/>
          </a:p>
        </p:txBody>
      </p:sp>
    </p:spTree>
    <p:extLst>
      <p:ext uri="{BB962C8B-B14F-4D97-AF65-F5344CB8AC3E}">
        <p14:creationId xmlns:p14="http://schemas.microsoft.com/office/powerpoint/2010/main" val="4447009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 xmlns:a16="http://schemas.microsoft.com/office/drawing/2014/main" id="{2394F504-51D1-49F3-8000-1B281A374A40}"/>
              </a:ext>
            </a:extLst>
          </p:cNvPr>
          <p:cNvSpPr>
            <a:spLocks noGrp="1"/>
          </p:cNvSpPr>
          <p:nvPr>
            <p:ph type="title"/>
          </p:nvPr>
        </p:nvSpPr>
        <p:spPr>
          <a:xfrm>
            <a:off x="839788" y="137160"/>
            <a:ext cx="10515600" cy="1005840"/>
          </a:xfrm>
        </p:spPr>
        <p:txBody>
          <a:bodyPr anchor="ctr">
            <a:normAutofit/>
          </a:bodyPr>
          <a:lstStyle/>
          <a:p>
            <a:r>
              <a:rPr lang="en-GB"/>
              <a:t>Delivery Value, by how?</a:t>
            </a:r>
            <a:endParaRPr lang="en-US" dirty="0"/>
          </a:p>
        </p:txBody>
      </p:sp>
      <p:sp>
        <p:nvSpPr>
          <p:cNvPr id="12" name="Text Placeholder 2">
            <a:extLst>
              <a:ext uri="{FF2B5EF4-FFF2-40B4-BE49-F238E27FC236}">
                <a16:creationId xmlns="" xmlns:a16="http://schemas.microsoft.com/office/drawing/2014/main" id="{BDF7E794-72D4-4EA7-AC7A-73B36CD473F5}"/>
              </a:ext>
            </a:extLst>
          </p:cNvPr>
          <p:cNvSpPr>
            <a:spLocks noGrp="1"/>
          </p:cNvSpPr>
          <p:nvPr>
            <p:ph type="body" idx="1"/>
          </p:nvPr>
        </p:nvSpPr>
        <p:spPr>
          <a:xfrm>
            <a:off x="839788" y="1143000"/>
            <a:ext cx="5157787" cy="823912"/>
          </a:xfrm>
        </p:spPr>
        <p:txBody>
          <a:bodyPr/>
          <a:lstStyle/>
          <a:p>
            <a:endParaRPr lang="en-US"/>
          </a:p>
        </p:txBody>
      </p:sp>
      <p:sp>
        <p:nvSpPr>
          <p:cNvPr id="2" name="Content Placeholder 1">
            <a:extLst>
              <a:ext uri="{FF2B5EF4-FFF2-40B4-BE49-F238E27FC236}">
                <a16:creationId xmlns="" xmlns:a16="http://schemas.microsoft.com/office/drawing/2014/main" id="{596F4FB6-B5A3-464E-85C3-2624D195694A}"/>
              </a:ext>
            </a:extLst>
          </p:cNvPr>
          <p:cNvSpPr>
            <a:spLocks noGrp="1"/>
          </p:cNvSpPr>
          <p:nvPr>
            <p:ph sz="half" idx="2"/>
          </p:nvPr>
        </p:nvSpPr>
        <p:spPr>
          <a:xfrm>
            <a:off x="839788" y="1966912"/>
            <a:ext cx="5157787" cy="4222751"/>
          </a:xfrm>
        </p:spPr>
        <p:txBody>
          <a:bodyPr>
            <a:normAutofit/>
          </a:bodyPr>
          <a:lstStyle/>
          <a:p>
            <a:r>
              <a:rPr lang="en-GB" b="1" dirty="0"/>
              <a:t>Working software </a:t>
            </a:r>
            <a:r>
              <a:rPr lang="en-GB" dirty="0"/>
              <a:t>over comprehensive documentation</a:t>
            </a:r>
          </a:p>
          <a:p>
            <a:r>
              <a:rPr lang="en-GB" b="1" dirty="0"/>
              <a:t>Deliver</a:t>
            </a:r>
            <a:r>
              <a:rPr lang="en-GB" dirty="0"/>
              <a:t> working software </a:t>
            </a:r>
            <a:r>
              <a:rPr lang="en-GB" b="1" dirty="0"/>
              <a:t>frequently</a:t>
            </a:r>
            <a:r>
              <a:rPr lang="en-GB" dirty="0"/>
              <a:t> </a:t>
            </a:r>
          </a:p>
          <a:p>
            <a:r>
              <a:rPr lang="en-GB" b="1" dirty="0"/>
              <a:t>Working software </a:t>
            </a:r>
            <a:r>
              <a:rPr lang="en-GB" dirty="0"/>
              <a:t>is the primary </a:t>
            </a:r>
            <a:r>
              <a:rPr lang="en-GB" b="1" dirty="0"/>
              <a:t>measure of progress</a:t>
            </a:r>
            <a:endParaRPr lang="en-US" b="1" dirty="0"/>
          </a:p>
        </p:txBody>
      </p:sp>
      <p:sp>
        <p:nvSpPr>
          <p:cNvPr id="14" name="Text Placeholder 4">
            <a:extLst>
              <a:ext uri="{FF2B5EF4-FFF2-40B4-BE49-F238E27FC236}">
                <a16:creationId xmlns="" xmlns:a16="http://schemas.microsoft.com/office/drawing/2014/main" id="{85CE1CA5-B8EA-4FE1-8C9E-7628F13AC54F}"/>
              </a:ext>
            </a:extLst>
          </p:cNvPr>
          <p:cNvSpPr>
            <a:spLocks noGrp="1"/>
          </p:cNvSpPr>
          <p:nvPr>
            <p:ph type="body" sz="quarter" idx="3"/>
          </p:nvPr>
        </p:nvSpPr>
        <p:spPr>
          <a:xfrm>
            <a:off x="6172200" y="1143000"/>
            <a:ext cx="5183188" cy="823912"/>
          </a:xfrm>
        </p:spPr>
        <p:txBody>
          <a:bodyPr/>
          <a:lstStyle/>
          <a:p>
            <a:endParaRPr lang="en-US"/>
          </a:p>
        </p:txBody>
      </p:sp>
      <p:pic>
        <p:nvPicPr>
          <p:cNvPr id="7" name="Picture 2" descr="Text, logo, whiteboard&#10;&#10;Description automatically generated">
            <a:extLst>
              <a:ext uri="{FF2B5EF4-FFF2-40B4-BE49-F238E27FC236}">
                <a16:creationId xmlns="" xmlns:a16="http://schemas.microsoft.com/office/drawing/2014/main" id="{44F3527A-DFA1-4788-9F7E-D4F5B123F42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172200" y="2626995"/>
            <a:ext cx="5183188" cy="2902585"/>
          </a:xfrm>
          <a:prstGeom prst="rect">
            <a:avLst/>
          </a:prstGeom>
          <a:solidFill>
            <a:srgbClr val="FFFFFF"/>
          </a:solidFill>
        </p:spPr>
      </p:pic>
      <p:sp>
        <p:nvSpPr>
          <p:cNvPr id="3" name="Date Placeholder 2">
            <a:extLst>
              <a:ext uri="{FF2B5EF4-FFF2-40B4-BE49-F238E27FC236}">
                <a16:creationId xmlns="" xmlns:a16="http://schemas.microsoft.com/office/drawing/2014/main" id="{5D1498FA-2087-4940-AEFD-74699607E15B}"/>
              </a:ext>
            </a:extLst>
          </p:cNvPr>
          <p:cNvSpPr>
            <a:spLocks noGrp="1"/>
          </p:cNvSpPr>
          <p:nvPr>
            <p:ph type="dt" sz="half" idx="10"/>
          </p:nvPr>
        </p:nvSpPr>
        <p:spPr>
          <a:xfrm>
            <a:off x="838200" y="6356350"/>
            <a:ext cx="2743200" cy="365125"/>
          </a:xfrm>
        </p:spPr>
        <p:txBody>
          <a:bodyPr anchor="ctr">
            <a:normAutofit/>
          </a:bodyPr>
          <a:lstStyle/>
          <a:p>
            <a:pPr>
              <a:spcAft>
                <a:spcPts val="600"/>
              </a:spcAft>
            </a:pPr>
            <a:fld id="{9A02AA4E-4351-4223-A8B1-0743B260C7E0}" type="datetime1">
              <a:rPr lang="en-US" smtClean="0"/>
              <a:pPr>
                <a:spcAft>
                  <a:spcPts val="600"/>
                </a:spcAft>
              </a:pPr>
              <a:t>10/4/2023</a:t>
            </a:fld>
            <a:endParaRPr lang="en-US"/>
          </a:p>
        </p:txBody>
      </p:sp>
      <p:sp>
        <p:nvSpPr>
          <p:cNvPr id="5" name="Footer Placeholder 4">
            <a:extLst>
              <a:ext uri="{FF2B5EF4-FFF2-40B4-BE49-F238E27FC236}">
                <a16:creationId xmlns="" xmlns:a16="http://schemas.microsoft.com/office/drawing/2014/main" id="{98D0A915-726B-42FB-A05C-59D669966B8F}"/>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B9BEDBCA-7DE2-44FE-9E65-13D1ED16A34E}"/>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48</a:t>
            </a:fld>
            <a:endParaRPr lang="en-US"/>
          </a:p>
        </p:txBody>
      </p:sp>
    </p:spTree>
    <p:extLst>
      <p:ext uri="{BB962C8B-B14F-4D97-AF65-F5344CB8AC3E}">
        <p14:creationId xmlns:p14="http://schemas.microsoft.com/office/powerpoint/2010/main" val="272933158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Waterfall vs. Agile: Some Differences to Keep in Mind — Cirdan Group">
            <a:extLst>
              <a:ext uri="{FF2B5EF4-FFF2-40B4-BE49-F238E27FC236}">
                <a16:creationId xmlns="" xmlns:a16="http://schemas.microsoft.com/office/drawing/2014/main" id="{B98EA454-DED5-4862-8FC9-F9752EC5042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768385" y="1228147"/>
            <a:ext cx="6655230" cy="5008061"/>
          </a:xfrm>
          <a:prstGeom prst="rect">
            <a:avLst/>
          </a:prstGeom>
          <a:solidFill>
            <a:srgbClr val="FFFFFF"/>
          </a:solidFill>
        </p:spPr>
      </p:pic>
      <p:sp>
        <p:nvSpPr>
          <p:cNvPr id="7" name="Date Placeholder 6">
            <a:extLst>
              <a:ext uri="{FF2B5EF4-FFF2-40B4-BE49-F238E27FC236}">
                <a16:creationId xmlns="" xmlns:a16="http://schemas.microsoft.com/office/drawing/2014/main" id="{13F93AE3-F177-41EC-8ADC-ABE3460AD071}"/>
              </a:ext>
            </a:extLst>
          </p:cNvPr>
          <p:cNvSpPr>
            <a:spLocks noGrp="1"/>
          </p:cNvSpPr>
          <p:nvPr>
            <p:ph type="dt" sz="half" idx="10"/>
          </p:nvPr>
        </p:nvSpPr>
        <p:spPr>
          <a:xfrm>
            <a:off x="838200" y="6356350"/>
            <a:ext cx="2743200" cy="365125"/>
          </a:xfrm>
        </p:spPr>
        <p:txBody>
          <a:bodyPr anchor="ctr">
            <a:normAutofit/>
          </a:bodyPr>
          <a:lstStyle/>
          <a:p>
            <a:pPr>
              <a:spcAft>
                <a:spcPts val="600"/>
              </a:spcAft>
            </a:pPr>
            <a:fld id="{F0BBC9E5-DFED-49C8-9082-0FC3C606FDFA}" type="datetime1">
              <a:rPr lang="en-US" smtClean="0"/>
              <a:pPr>
                <a:spcAft>
                  <a:spcPts val="600"/>
                </a:spcAft>
              </a:pPr>
              <a:t>10/4/2023</a:t>
            </a:fld>
            <a:endParaRPr lang="en-US"/>
          </a:p>
        </p:txBody>
      </p:sp>
      <p:sp>
        <p:nvSpPr>
          <p:cNvPr id="9" name="Slide Number Placeholder 8">
            <a:extLst>
              <a:ext uri="{FF2B5EF4-FFF2-40B4-BE49-F238E27FC236}">
                <a16:creationId xmlns="" xmlns:a16="http://schemas.microsoft.com/office/drawing/2014/main" id="{260C61C6-2C9C-45BE-86CF-1878C2F2D9D3}"/>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49</a:t>
            </a:fld>
            <a:endParaRPr lang="en-US"/>
          </a:p>
        </p:txBody>
      </p:sp>
      <p:sp>
        <p:nvSpPr>
          <p:cNvPr id="8" name="Footer Placeholder 7">
            <a:extLst>
              <a:ext uri="{FF2B5EF4-FFF2-40B4-BE49-F238E27FC236}">
                <a16:creationId xmlns="" xmlns:a16="http://schemas.microsoft.com/office/drawing/2014/main" id="{B86795F9-2A94-474E-AB3C-F6919B75DD3D}"/>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2" name="Title 1">
            <a:extLst>
              <a:ext uri="{FF2B5EF4-FFF2-40B4-BE49-F238E27FC236}">
                <a16:creationId xmlns="" xmlns:a16="http://schemas.microsoft.com/office/drawing/2014/main" id="{C5CF6415-6945-4701-ACD3-0BD0B0296E35}"/>
              </a:ext>
            </a:extLst>
          </p:cNvPr>
          <p:cNvSpPr>
            <a:spLocks noGrp="1"/>
          </p:cNvSpPr>
          <p:nvPr>
            <p:ph type="title"/>
          </p:nvPr>
        </p:nvSpPr>
        <p:spPr>
          <a:xfrm>
            <a:off x="838200" y="137160"/>
            <a:ext cx="10515600" cy="1005840"/>
          </a:xfrm>
        </p:spPr>
        <p:txBody>
          <a:bodyPr anchor="ctr">
            <a:normAutofit/>
          </a:bodyPr>
          <a:lstStyle/>
          <a:p>
            <a:r>
              <a:rPr lang="en-GB" dirty="0"/>
              <a:t>Delivery Value Early</a:t>
            </a:r>
            <a:endParaRPr lang="en-US" dirty="0"/>
          </a:p>
        </p:txBody>
      </p:sp>
    </p:spTree>
    <p:extLst>
      <p:ext uri="{BB962C8B-B14F-4D97-AF65-F5344CB8AC3E}">
        <p14:creationId xmlns:p14="http://schemas.microsoft.com/office/powerpoint/2010/main" val="121081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5</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Introduction to Agile</a:t>
            </a:r>
          </a:p>
        </p:txBody>
      </p:sp>
      <p:sp>
        <p:nvSpPr>
          <p:cNvPr id="7" name="Content Placeholder 6"/>
          <p:cNvSpPr>
            <a:spLocks noGrp="1"/>
          </p:cNvSpPr>
          <p:nvPr>
            <p:ph idx="1"/>
          </p:nvPr>
        </p:nvSpPr>
        <p:spPr>
          <a:xfrm>
            <a:off x="838200" y="1246908"/>
            <a:ext cx="3428999" cy="4738255"/>
          </a:xfrm>
        </p:spPr>
        <p:txBody>
          <a:bodyPr>
            <a:normAutofit/>
          </a:bodyPr>
          <a:lstStyle/>
          <a:p>
            <a:pPr>
              <a:buFont typeface="Arial" panose="020B0604020202020204" pitchFamily="34" charset="0"/>
              <a:buChar char="•"/>
            </a:pPr>
            <a:r>
              <a:rPr lang="en-US" dirty="0"/>
              <a:t> </a:t>
            </a:r>
            <a:r>
              <a:rPr lang="en-US" sz="2000" dirty="0"/>
              <a:t>Agile software development is an umbrella term for a set of frameworks and practices based on the values and principles expressed in the </a:t>
            </a:r>
            <a:r>
              <a:rPr lang="en-US" sz="2000" dirty="0">
                <a:hlinkClick r:id="rId2"/>
              </a:rPr>
              <a:t>Manifesto for Agile Software Development </a:t>
            </a:r>
            <a:r>
              <a:rPr lang="en-US" sz="2000" dirty="0"/>
              <a:t>and the </a:t>
            </a:r>
            <a:r>
              <a:rPr lang="en-US" sz="2000" dirty="0">
                <a:hlinkClick r:id="rId3"/>
              </a:rPr>
              <a:t>12 Principles</a:t>
            </a:r>
            <a:r>
              <a:rPr lang="en-US" sz="2000" dirty="0"/>
              <a:t> behind it.</a:t>
            </a:r>
          </a:p>
        </p:txBody>
      </p:sp>
      <p:pic>
        <p:nvPicPr>
          <p:cNvPr id="1026" name="Picture 2" descr="https://deepgnosis.me/wp-content/uploads/AgileUmbrell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52660" y="982300"/>
            <a:ext cx="8139340" cy="5534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15203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D0678F52-6005-4201-A92B-F51365247474}"/>
              </a:ext>
            </a:extLst>
          </p:cNvPr>
          <p:cNvSpPr>
            <a:spLocks noGrp="1"/>
          </p:cNvSpPr>
          <p:nvPr>
            <p:ph idx="1"/>
          </p:nvPr>
        </p:nvSpPr>
        <p:spPr/>
        <p:txBody>
          <a:bodyPr>
            <a:normAutofit fontScale="92500" lnSpcReduction="20000"/>
          </a:bodyPr>
          <a:lstStyle/>
          <a:p>
            <a:r>
              <a:rPr lang="en-GB" dirty="0"/>
              <a:t>Deliver the highest-value portions of the project as soon as possible</a:t>
            </a:r>
          </a:p>
          <a:p>
            <a:pPr lvl="1"/>
            <a:r>
              <a:rPr lang="en-GB" dirty="0"/>
              <a:t>The longer a project runs, the longer the horizon becomes for risks that can reduce value such as failure, decreased benefits, erosion of opportunities</a:t>
            </a:r>
          </a:p>
          <a:p>
            <a:pPr lvl="1"/>
            <a:r>
              <a:rPr lang="en-GB" dirty="0"/>
              <a:t>To maximize success, we have to try to deliver as many high-value components as soon as we can, before things change or go sideways</a:t>
            </a:r>
          </a:p>
          <a:p>
            <a:r>
              <a:rPr lang="en-GB" dirty="0"/>
              <a:t>Stakeholder satisfaction plays a huge role in project success</a:t>
            </a:r>
          </a:p>
          <a:p>
            <a:pPr lvl="1"/>
            <a:r>
              <a:rPr lang="en-GB" dirty="0"/>
              <a:t>Engaged, committed sponsors and product owners are vital for removing project obstacles and declaring success.</a:t>
            </a:r>
          </a:p>
          <a:p>
            <a:pPr lvl="1"/>
            <a:r>
              <a:rPr lang="en-GB" dirty="0"/>
              <a:t>By delivering high-value elements early, the team demonstrates an understanding of the stakeholders’ needs, shows that they recognize the most important aspects of the project, and proves they can deliver.</a:t>
            </a:r>
          </a:p>
          <a:p>
            <a:pPr lvl="1"/>
            <a:r>
              <a:rPr lang="en-GB" dirty="0"/>
              <a:t>Tangible results help the team raise the confidence of stakeholders, build rapport with them, and get them on board early, creating a virtuous circle of support.</a:t>
            </a:r>
          </a:p>
          <a:p>
            <a:r>
              <a:rPr lang="en-GB" dirty="0"/>
              <a:t>Value-driven delivery means making decisions that prioritize the value-adding activities and risk- reducing efforts for the project, and then executing based on these priorities</a:t>
            </a:r>
            <a:endParaRPr lang="en-US" dirty="0"/>
          </a:p>
        </p:txBody>
      </p:sp>
      <p:sp>
        <p:nvSpPr>
          <p:cNvPr id="3" name="Date Placeholder 2">
            <a:extLst>
              <a:ext uri="{FF2B5EF4-FFF2-40B4-BE49-F238E27FC236}">
                <a16:creationId xmlns="" xmlns:a16="http://schemas.microsoft.com/office/drawing/2014/main" id="{D87F017A-3BCA-4DFE-8C2A-A670FFCBD0D2}"/>
              </a:ext>
            </a:extLst>
          </p:cNvPr>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a:extLst>
              <a:ext uri="{FF2B5EF4-FFF2-40B4-BE49-F238E27FC236}">
                <a16:creationId xmlns="" xmlns:a16="http://schemas.microsoft.com/office/drawing/2014/main" id="{8D30B04D-6A8B-4072-B431-D16A87AD7C11}"/>
              </a:ext>
            </a:extLst>
          </p:cNvPr>
          <p:cNvSpPr>
            <a:spLocks noGrp="1"/>
          </p:cNvSpPr>
          <p:nvPr>
            <p:ph type="sldNum" sz="quarter" idx="12"/>
          </p:nvPr>
        </p:nvSpPr>
        <p:spPr/>
        <p:txBody>
          <a:bodyPr/>
          <a:lstStyle/>
          <a:p>
            <a:fld id="{7F5043F6-4AAB-41F8-A27F-F80078A20D2B}" type="slidenum">
              <a:rPr lang="en-US" smtClean="0"/>
              <a:t>50</a:t>
            </a:fld>
            <a:endParaRPr lang="en-US"/>
          </a:p>
        </p:txBody>
      </p:sp>
      <p:sp>
        <p:nvSpPr>
          <p:cNvPr id="5" name="Footer Placeholder 4">
            <a:extLst>
              <a:ext uri="{FF2B5EF4-FFF2-40B4-BE49-F238E27FC236}">
                <a16:creationId xmlns="" xmlns:a16="http://schemas.microsoft.com/office/drawing/2014/main" id="{99C1C4BB-27CC-4CAC-83C4-9523AF251310}"/>
              </a:ext>
            </a:extLst>
          </p:cNvPr>
          <p:cNvSpPr>
            <a:spLocks noGrp="1"/>
          </p:cNvSpPr>
          <p:nvPr>
            <p:ph type="ftr" sz="quarter" idx="11"/>
          </p:nvPr>
        </p:nvSpPr>
        <p:spPr/>
        <p:txBody>
          <a:bodyPr/>
          <a:lstStyle/>
          <a:p>
            <a:r>
              <a:rPr lang="en-US"/>
              <a:t>43e-BM/HR/HDCV/FSOFT V1.2 - ©FPT SOFTWARE – Corporate Training Center</a:t>
            </a:r>
          </a:p>
        </p:txBody>
      </p:sp>
      <p:sp>
        <p:nvSpPr>
          <p:cNvPr id="6" name="Title 5">
            <a:extLst>
              <a:ext uri="{FF2B5EF4-FFF2-40B4-BE49-F238E27FC236}">
                <a16:creationId xmlns="" xmlns:a16="http://schemas.microsoft.com/office/drawing/2014/main" id="{B659CA7A-EE9D-4D0F-99EE-5D2050E2F391}"/>
              </a:ext>
            </a:extLst>
          </p:cNvPr>
          <p:cNvSpPr>
            <a:spLocks noGrp="1"/>
          </p:cNvSpPr>
          <p:nvPr>
            <p:ph type="title"/>
          </p:nvPr>
        </p:nvSpPr>
        <p:spPr/>
        <p:txBody>
          <a:bodyPr/>
          <a:lstStyle/>
          <a:p>
            <a:r>
              <a:rPr lang="en-GB" dirty="0"/>
              <a:t>Delivery Value Early</a:t>
            </a:r>
            <a:endParaRPr lang="en-US" dirty="0"/>
          </a:p>
        </p:txBody>
      </p:sp>
    </p:spTree>
    <p:extLst>
      <p:ext uri="{BB962C8B-B14F-4D97-AF65-F5344CB8AC3E}">
        <p14:creationId xmlns:p14="http://schemas.microsoft.com/office/powerpoint/2010/main" val="327041047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B77E19E8-0AFB-48AA-A18D-2A7CCDC30284}"/>
              </a:ext>
            </a:extLst>
          </p:cNvPr>
          <p:cNvSpPr>
            <a:spLocks noGrp="1"/>
          </p:cNvSpPr>
          <p:nvPr>
            <p:ph idx="1"/>
          </p:nvPr>
        </p:nvSpPr>
        <p:spPr/>
        <p:txBody>
          <a:bodyPr/>
          <a:lstStyle/>
          <a:p>
            <a:r>
              <a:rPr lang="en-US" dirty="0"/>
              <a:t>Wasteful activities reduce value</a:t>
            </a:r>
          </a:p>
          <a:p>
            <a:r>
              <a:rPr lang="en-GB" dirty="0" err="1"/>
              <a:t>Poppendiecks</a:t>
            </a:r>
            <a:r>
              <a:rPr lang="en-GB" dirty="0"/>
              <a:t>’ list of seven wastes</a:t>
            </a:r>
            <a:r>
              <a:rPr lang="en-US" dirty="0"/>
              <a:t>:</a:t>
            </a:r>
          </a:p>
          <a:p>
            <a:pPr lvl="1"/>
            <a:r>
              <a:rPr lang="en-GB" dirty="0"/>
              <a:t>Partially done work</a:t>
            </a:r>
          </a:p>
          <a:p>
            <a:pPr lvl="1"/>
            <a:r>
              <a:rPr lang="en-GB" dirty="0"/>
              <a:t>Extra processes</a:t>
            </a:r>
          </a:p>
          <a:p>
            <a:pPr lvl="1"/>
            <a:r>
              <a:rPr lang="en-GB" dirty="0"/>
              <a:t>Extra features</a:t>
            </a:r>
          </a:p>
          <a:p>
            <a:pPr lvl="1"/>
            <a:r>
              <a:rPr lang="en-GB" dirty="0"/>
              <a:t>Task switching</a:t>
            </a:r>
          </a:p>
          <a:p>
            <a:pPr lvl="1"/>
            <a:r>
              <a:rPr lang="en-GB" dirty="0"/>
              <a:t>Waiting</a:t>
            </a:r>
          </a:p>
          <a:p>
            <a:pPr lvl="1"/>
            <a:r>
              <a:rPr lang="en-GB" dirty="0"/>
              <a:t>Motion</a:t>
            </a:r>
          </a:p>
          <a:p>
            <a:pPr lvl="1"/>
            <a:r>
              <a:rPr lang="en-GB" dirty="0"/>
              <a:t>Defects</a:t>
            </a:r>
            <a:endParaRPr lang="en-US" dirty="0"/>
          </a:p>
        </p:txBody>
      </p:sp>
      <p:sp>
        <p:nvSpPr>
          <p:cNvPr id="3" name="Date Placeholder 2">
            <a:extLst>
              <a:ext uri="{FF2B5EF4-FFF2-40B4-BE49-F238E27FC236}">
                <a16:creationId xmlns="" xmlns:a16="http://schemas.microsoft.com/office/drawing/2014/main" id="{4938B61B-681A-4F47-8CFD-C815EC475EBB}"/>
              </a:ext>
            </a:extLst>
          </p:cNvPr>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a:extLst>
              <a:ext uri="{FF2B5EF4-FFF2-40B4-BE49-F238E27FC236}">
                <a16:creationId xmlns="" xmlns:a16="http://schemas.microsoft.com/office/drawing/2014/main" id="{2B9185DC-29D7-46A4-88FC-DE046DCE6185}"/>
              </a:ext>
            </a:extLst>
          </p:cNvPr>
          <p:cNvSpPr>
            <a:spLocks noGrp="1"/>
          </p:cNvSpPr>
          <p:nvPr>
            <p:ph type="sldNum" sz="quarter" idx="12"/>
          </p:nvPr>
        </p:nvSpPr>
        <p:spPr/>
        <p:txBody>
          <a:bodyPr/>
          <a:lstStyle/>
          <a:p>
            <a:fld id="{7F5043F6-4AAB-41F8-A27F-F80078A20D2B}" type="slidenum">
              <a:rPr lang="en-US" smtClean="0"/>
              <a:t>51</a:t>
            </a:fld>
            <a:endParaRPr lang="en-US"/>
          </a:p>
        </p:txBody>
      </p:sp>
      <p:sp>
        <p:nvSpPr>
          <p:cNvPr id="5" name="Footer Placeholder 4">
            <a:extLst>
              <a:ext uri="{FF2B5EF4-FFF2-40B4-BE49-F238E27FC236}">
                <a16:creationId xmlns="" xmlns:a16="http://schemas.microsoft.com/office/drawing/2014/main" id="{02514277-C45F-431A-8FB4-22A498E1B499}"/>
              </a:ext>
            </a:extLst>
          </p:cNvPr>
          <p:cNvSpPr>
            <a:spLocks noGrp="1"/>
          </p:cNvSpPr>
          <p:nvPr>
            <p:ph type="ftr" sz="quarter" idx="11"/>
          </p:nvPr>
        </p:nvSpPr>
        <p:spPr/>
        <p:txBody>
          <a:bodyPr/>
          <a:lstStyle/>
          <a:p>
            <a:r>
              <a:rPr lang="en-US"/>
              <a:t>43e-BM/HR/HDCV/FSOFT V1.2 - ©FPT SOFTWARE – Corporate Training Center</a:t>
            </a:r>
          </a:p>
        </p:txBody>
      </p:sp>
      <p:sp>
        <p:nvSpPr>
          <p:cNvPr id="6" name="Title 5">
            <a:extLst>
              <a:ext uri="{FF2B5EF4-FFF2-40B4-BE49-F238E27FC236}">
                <a16:creationId xmlns="" xmlns:a16="http://schemas.microsoft.com/office/drawing/2014/main" id="{06E9952A-C879-40C5-9624-866591CFD4CE}"/>
              </a:ext>
            </a:extLst>
          </p:cNvPr>
          <p:cNvSpPr>
            <a:spLocks noGrp="1"/>
          </p:cNvSpPr>
          <p:nvPr>
            <p:ph type="title"/>
          </p:nvPr>
        </p:nvSpPr>
        <p:spPr/>
        <p:txBody>
          <a:bodyPr/>
          <a:lstStyle/>
          <a:p>
            <a:r>
              <a:rPr lang="en-GB" dirty="0"/>
              <a:t>Minimize Waste</a:t>
            </a:r>
            <a:endParaRPr lang="en-US" dirty="0"/>
          </a:p>
        </p:txBody>
      </p:sp>
    </p:spTree>
    <p:extLst>
      <p:ext uri="{BB962C8B-B14F-4D97-AF65-F5344CB8AC3E}">
        <p14:creationId xmlns:p14="http://schemas.microsoft.com/office/powerpoint/2010/main" val="35720193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1ECF0DD2-95CF-4AEE-B9D3-8FDBEF5F7B22}"/>
              </a:ext>
            </a:extLst>
          </p:cNvPr>
          <p:cNvSpPr>
            <a:spLocks noGrp="1"/>
          </p:cNvSpPr>
          <p:nvPr>
            <p:ph idx="1"/>
          </p:nvPr>
        </p:nvSpPr>
        <p:spPr/>
        <p:txBody>
          <a:bodyPr/>
          <a:lstStyle/>
          <a:p>
            <a:r>
              <a:rPr lang="en-GB" dirty="0"/>
              <a:t>What’s lurking to do in the project?</a:t>
            </a:r>
          </a:p>
          <a:p>
            <a:r>
              <a:rPr lang="en-GB" dirty="0"/>
              <a:t>Where are bottlenecks and time sucks?</a:t>
            </a:r>
          </a:p>
          <a:p>
            <a:r>
              <a:rPr lang="en-GB" dirty="0"/>
              <a:t>Are team members pulled between activities?</a:t>
            </a:r>
          </a:p>
          <a:p>
            <a:r>
              <a:rPr lang="en-GB" dirty="0"/>
              <a:t>What are you and the team waiting for?</a:t>
            </a:r>
          </a:p>
          <a:p>
            <a:r>
              <a:rPr lang="en-GB" dirty="0"/>
              <a:t>What type of escaped defects have you experienced?</a:t>
            </a:r>
            <a:endParaRPr lang="en-US" dirty="0"/>
          </a:p>
        </p:txBody>
      </p:sp>
      <p:sp>
        <p:nvSpPr>
          <p:cNvPr id="3" name="Date Placeholder 2">
            <a:extLst>
              <a:ext uri="{FF2B5EF4-FFF2-40B4-BE49-F238E27FC236}">
                <a16:creationId xmlns="" xmlns:a16="http://schemas.microsoft.com/office/drawing/2014/main" id="{82AC4443-5E3F-4830-9A56-CB251F98416C}"/>
              </a:ext>
            </a:extLst>
          </p:cNvPr>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a:extLst>
              <a:ext uri="{FF2B5EF4-FFF2-40B4-BE49-F238E27FC236}">
                <a16:creationId xmlns="" xmlns:a16="http://schemas.microsoft.com/office/drawing/2014/main" id="{BD0F789E-CCB4-4C54-8117-1AE4A0C54465}"/>
              </a:ext>
            </a:extLst>
          </p:cNvPr>
          <p:cNvSpPr>
            <a:spLocks noGrp="1"/>
          </p:cNvSpPr>
          <p:nvPr>
            <p:ph type="sldNum" sz="quarter" idx="12"/>
          </p:nvPr>
        </p:nvSpPr>
        <p:spPr/>
        <p:txBody>
          <a:bodyPr/>
          <a:lstStyle/>
          <a:p>
            <a:fld id="{7F5043F6-4AAB-41F8-A27F-F80078A20D2B}" type="slidenum">
              <a:rPr lang="en-US" smtClean="0"/>
              <a:t>52</a:t>
            </a:fld>
            <a:endParaRPr lang="en-US"/>
          </a:p>
        </p:txBody>
      </p:sp>
      <p:sp>
        <p:nvSpPr>
          <p:cNvPr id="5" name="Footer Placeholder 4">
            <a:extLst>
              <a:ext uri="{FF2B5EF4-FFF2-40B4-BE49-F238E27FC236}">
                <a16:creationId xmlns="" xmlns:a16="http://schemas.microsoft.com/office/drawing/2014/main" id="{E1B9357F-6695-4B29-9A20-171DA7E5C8C5}"/>
              </a:ext>
            </a:extLst>
          </p:cNvPr>
          <p:cNvSpPr>
            <a:spLocks noGrp="1"/>
          </p:cNvSpPr>
          <p:nvPr>
            <p:ph type="ftr" sz="quarter" idx="11"/>
          </p:nvPr>
        </p:nvSpPr>
        <p:spPr/>
        <p:txBody>
          <a:bodyPr/>
          <a:lstStyle/>
          <a:p>
            <a:r>
              <a:rPr lang="en-US"/>
              <a:t>43e-BM/HR/HDCV/FSOFT V1.2 - ©FPT SOFTWARE – Corporate Training Center</a:t>
            </a:r>
          </a:p>
        </p:txBody>
      </p:sp>
      <p:sp>
        <p:nvSpPr>
          <p:cNvPr id="6" name="Title 5">
            <a:extLst>
              <a:ext uri="{FF2B5EF4-FFF2-40B4-BE49-F238E27FC236}">
                <a16:creationId xmlns="" xmlns:a16="http://schemas.microsoft.com/office/drawing/2014/main" id="{A05EC964-0319-4C24-A5B6-D209C054BDD2}"/>
              </a:ext>
            </a:extLst>
          </p:cNvPr>
          <p:cNvSpPr>
            <a:spLocks noGrp="1"/>
          </p:cNvSpPr>
          <p:nvPr>
            <p:ph type="title"/>
          </p:nvPr>
        </p:nvSpPr>
        <p:spPr/>
        <p:txBody>
          <a:bodyPr/>
          <a:lstStyle/>
          <a:p>
            <a:r>
              <a:rPr lang="en-US" dirty="0"/>
              <a:t>Identify Waste</a:t>
            </a:r>
          </a:p>
        </p:txBody>
      </p:sp>
    </p:spTree>
    <p:extLst>
      <p:ext uri="{BB962C8B-B14F-4D97-AF65-F5344CB8AC3E}">
        <p14:creationId xmlns:p14="http://schemas.microsoft.com/office/powerpoint/2010/main" val="29354707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53</a:t>
            </a:fld>
            <a:endParaRPr lang="en-US"/>
          </a:p>
        </p:txBody>
      </p:sp>
      <p:sp>
        <p:nvSpPr>
          <p:cNvPr id="7" name="Title 6"/>
          <p:cNvSpPr>
            <a:spLocks noGrp="1"/>
          </p:cNvSpPr>
          <p:nvPr>
            <p:ph type="title"/>
          </p:nvPr>
        </p:nvSpPr>
        <p:spPr/>
        <p:txBody>
          <a:bodyPr/>
          <a:lstStyle/>
          <a:p>
            <a:r>
              <a:rPr lang="en-US" dirty="0"/>
              <a:t>Prioritizing Value</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817613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p:txBody>
          <a:bodyPr/>
          <a:lstStyle/>
          <a:p>
            <a:fld id="{7F5043F6-4AAB-41F8-A27F-F80078A20D2B}" type="slidenum">
              <a:rPr lang="en-US" smtClean="0"/>
              <a:t>54</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p:txBody>
          <a:bodyPr/>
          <a:lstStyle/>
          <a:p>
            <a:r>
              <a:rPr lang="en-GB" dirty="0"/>
              <a:t>Customer Valued Prioritization</a:t>
            </a:r>
            <a:endParaRPr lang="en-US" dirty="0"/>
          </a:p>
        </p:txBody>
      </p:sp>
      <p:sp>
        <p:nvSpPr>
          <p:cNvPr id="9" name="Content Placeholder 8">
            <a:extLst>
              <a:ext uri="{FF2B5EF4-FFF2-40B4-BE49-F238E27FC236}">
                <a16:creationId xmlns="" xmlns:a16="http://schemas.microsoft.com/office/drawing/2014/main" id="{C878A99E-2E86-4702-A8B0-471D2E0DD350}"/>
              </a:ext>
            </a:extLst>
          </p:cNvPr>
          <p:cNvSpPr>
            <a:spLocks noGrp="1"/>
          </p:cNvSpPr>
          <p:nvPr>
            <p:ph idx="1"/>
          </p:nvPr>
        </p:nvSpPr>
        <p:spPr/>
        <p:txBody>
          <a:bodyPr/>
          <a:lstStyle/>
          <a:p>
            <a:r>
              <a:rPr lang="en-GB" dirty="0"/>
              <a:t>Agile teams </a:t>
            </a:r>
            <a:r>
              <a:rPr lang="en-GB" b="1" dirty="0"/>
              <a:t>work on </a:t>
            </a:r>
            <a:r>
              <a:rPr lang="en-GB" dirty="0"/>
              <a:t>the </a:t>
            </a:r>
            <a:r>
              <a:rPr lang="en-GB" u="sng" dirty="0"/>
              <a:t>items</a:t>
            </a:r>
            <a:r>
              <a:rPr lang="en-GB" dirty="0"/>
              <a:t> that yield the </a:t>
            </a:r>
            <a:r>
              <a:rPr lang="en-GB" b="1" dirty="0"/>
              <a:t>highest value </a:t>
            </a:r>
            <a:r>
              <a:rPr lang="en-GB" dirty="0"/>
              <a:t>to the customer first</a:t>
            </a:r>
          </a:p>
          <a:p>
            <a:r>
              <a:rPr lang="en-GB" dirty="0"/>
              <a:t>The </a:t>
            </a:r>
            <a:r>
              <a:rPr lang="en-GB" b="1" dirty="0"/>
              <a:t>product owner </a:t>
            </a:r>
            <a:r>
              <a:rPr lang="en-GB" dirty="0"/>
              <a:t>is </a:t>
            </a:r>
            <a:r>
              <a:rPr lang="en-GB" b="1" dirty="0"/>
              <a:t>responsible</a:t>
            </a:r>
            <a:r>
              <a:rPr lang="en-GB" dirty="0"/>
              <a:t> for keeping items in the backlog </a:t>
            </a:r>
            <a:r>
              <a:rPr lang="en-GB" b="1" dirty="0"/>
              <a:t>prioritized</a:t>
            </a:r>
            <a:r>
              <a:rPr lang="en-GB" dirty="0"/>
              <a:t> by business value</a:t>
            </a:r>
          </a:p>
          <a:p>
            <a:r>
              <a:rPr lang="en-GB" dirty="0"/>
              <a:t>When </a:t>
            </a:r>
            <a:r>
              <a:rPr lang="en-GB" b="1" dirty="0"/>
              <a:t>changes</a:t>
            </a:r>
            <a:r>
              <a:rPr lang="en-GB" dirty="0"/>
              <a:t> are </a:t>
            </a:r>
            <a:r>
              <a:rPr lang="en-GB" b="1" dirty="0"/>
              <a:t>added</a:t>
            </a:r>
            <a:r>
              <a:rPr lang="en-GB" dirty="0"/>
              <a:t> to backlog, they </a:t>
            </a:r>
            <a:r>
              <a:rPr lang="en-GB" b="1" dirty="0"/>
              <a:t>must be prioritized </a:t>
            </a:r>
            <a:r>
              <a:rPr lang="en-GB" dirty="0"/>
              <a:t>for value</a:t>
            </a:r>
          </a:p>
          <a:p>
            <a:r>
              <a:rPr lang="en-GB" dirty="0"/>
              <a:t>The customer is the person who will </a:t>
            </a:r>
            <a:r>
              <a:rPr lang="en-GB" b="1" dirty="0"/>
              <a:t>declare</a:t>
            </a:r>
            <a:r>
              <a:rPr lang="en-GB" dirty="0"/>
              <a:t> what success looks like</a:t>
            </a:r>
          </a:p>
          <a:p>
            <a:r>
              <a:rPr lang="en-GB" dirty="0"/>
              <a:t>The team will </a:t>
            </a:r>
            <a:r>
              <a:rPr lang="en-GB" b="1" dirty="0"/>
              <a:t>discuss</a:t>
            </a:r>
            <a:r>
              <a:rPr lang="en-GB" dirty="0"/>
              <a:t> with the customer at the end of each iteration the </a:t>
            </a:r>
            <a:r>
              <a:rPr lang="en-GB" b="1" dirty="0"/>
              <a:t>priority</a:t>
            </a:r>
            <a:r>
              <a:rPr lang="en-GB" dirty="0"/>
              <a:t> of the remaining</a:t>
            </a:r>
            <a:endParaRPr lang="en-US" dirty="0"/>
          </a:p>
        </p:txBody>
      </p:sp>
    </p:spTree>
    <p:extLst>
      <p:ext uri="{BB962C8B-B14F-4D97-AF65-F5344CB8AC3E}">
        <p14:creationId xmlns:p14="http://schemas.microsoft.com/office/powerpoint/2010/main" val="375485068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a:xfrm>
            <a:off x="839788" y="457200"/>
            <a:ext cx="3198811" cy="1600200"/>
          </a:xfrm>
        </p:spPr>
        <p:txBody>
          <a:bodyPr anchor="b">
            <a:normAutofit/>
          </a:bodyPr>
          <a:lstStyle/>
          <a:p>
            <a:r>
              <a:rPr lang="en-US" sz="3700"/>
              <a:t>Prioritization Schemes</a:t>
            </a:r>
          </a:p>
        </p:txBody>
      </p:sp>
      <p:sp>
        <p:nvSpPr>
          <p:cNvPr id="14" name="Text Placeholder 3">
            <a:extLst>
              <a:ext uri="{FF2B5EF4-FFF2-40B4-BE49-F238E27FC236}">
                <a16:creationId xmlns="" xmlns:a16="http://schemas.microsoft.com/office/drawing/2014/main" id="{82CDEF31-F5AD-44ED-83DA-23B0C7FD9449}"/>
              </a:ext>
            </a:extLst>
          </p:cNvPr>
          <p:cNvSpPr>
            <a:spLocks noGrp="1"/>
          </p:cNvSpPr>
          <p:nvPr>
            <p:ph type="body" sz="half" idx="2"/>
          </p:nvPr>
        </p:nvSpPr>
        <p:spPr>
          <a:xfrm>
            <a:off x="839788" y="2057400"/>
            <a:ext cx="3198811" cy="3811587"/>
          </a:xfrm>
        </p:spPr>
        <p:txBody>
          <a:bodyPr/>
          <a:lstStyle/>
          <a:p>
            <a:endParaRPr lang="en-US"/>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55</a:t>
            </a:fld>
            <a:endParaRPr lang="en-US"/>
          </a:p>
        </p:txBody>
      </p:sp>
      <p:graphicFrame>
        <p:nvGraphicFramePr>
          <p:cNvPr id="12" name="Content Placeholder 7">
            <a:extLst>
              <a:ext uri="{FF2B5EF4-FFF2-40B4-BE49-F238E27FC236}">
                <a16:creationId xmlns="" xmlns:a16="http://schemas.microsoft.com/office/drawing/2014/main" id="{A4E106D7-0BFE-4010-AE6F-BF65F2E383DD}"/>
              </a:ext>
            </a:extLst>
          </p:cNvPr>
          <p:cNvGraphicFramePr>
            <a:graphicFrameLocks noGrp="1"/>
          </p:cNvGraphicFramePr>
          <p:nvPr>
            <p:ph idx="1"/>
          </p:nvPr>
        </p:nvGraphicFramePr>
        <p:xfrm>
          <a:off x="4403521" y="1155689"/>
          <a:ext cx="6951868" cy="47053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5402167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 xmlns:a16="http://schemas.microsoft.com/office/drawing/2014/main" id="{EFC1F0F6-7AB3-480B-ACB0-1F36FCB0EDA8}"/>
              </a:ext>
            </a:extLst>
          </p:cNvPr>
          <p:cNvSpPr>
            <a:spLocks noGrp="1"/>
          </p:cNvSpPr>
          <p:nvPr>
            <p:ph idx="1"/>
          </p:nvPr>
        </p:nvSpPr>
        <p:spPr/>
        <p:txBody>
          <a:bodyPr/>
          <a:lstStyle/>
          <a:p>
            <a:endParaRPr lang="en-US"/>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p:txBody>
          <a:bodyPr/>
          <a:lstStyle/>
          <a:p>
            <a:fld id="{7F5043F6-4AAB-41F8-A27F-F80078A20D2B}" type="slidenum">
              <a:rPr lang="en-US" smtClean="0"/>
              <a:t>56</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p:txBody>
          <a:bodyPr/>
          <a:lstStyle/>
          <a:p>
            <a:r>
              <a:rPr lang="en-US" dirty="0"/>
              <a:t>Prioritization Schemes - </a:t>
            </a:r>
            <a:r>
              <a:rPr lang="en-US" dirty="0" err="1"/>
              <a:t>MoSCoW</a:t>
            </a:r>
            <a:endParaRPr lang="en-US" dirty="0"/>
          </a:p>
        </p:txBody>
      </p:sp>
      <p:pic>
        <p:nvPicPr>
          <p:cNvPr id="6" name="Picture 5">
            <a:extLst>
              <a:ext uri="{FF2B5EF4-FFF2-40B4-BE49-F238E27FC236}">
                <a16:creationId xmlns="" xmlns:a16="http://schemas.microsoft.com/office/drawing/2014/main" id="{DE56E2BE-4940-4BAE-9F6B-D9FF22992917}"/>
              </a:ext>
            </a:extLst>
          </p:cNvPr>
          <p:cNvPicPr>
            <a:picLocks noChangeAspect="1"/>
          </p:cNvPicPr>
          <p:nvPr/>
        </p:nvPicPr>
        <p:blipFill>
          <a:blip r:embed="rId2"/>
          <a:stretch>
            <a:fillRect/>
          </a:stretch>
        </p:blipFill>
        <p:spPr>
          <a:xfrm>
            <a:off x="838199" y="1263142"/>
            <a:ext cx="10386545" cy="3245796"/>
          </a:xfrm>
          <a:prstGeom prst="rect">
            <a:avLst/>
          </a:prstGeom>
        </p:spPr>
      </p:pic>
    </p:spTree>
    <p:extLst>
      <p:ext uri="{BB962C8B-B14F-4D97-AF65-F5344CB8AC3E}">
        <p14:creationId xmlns:p14="http://schemas.microsoft.com/office/powerpoint/2010/main" val="241091450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 xmlns:a16="http://schemas.microsoft.com/office/drawing/2014/main" id="{EFC1F0F6-7AB3-480B-ACB0-1F36FCB0EDA8}"/>
              </a:ext>
            </a:extLst>
          </p:cNvPr>
          <p:cNvSpPr>
            <a:spLocks noGrp="1"/>
          </p:cNvSpPr>
          <p:nvPr>
            <p:ph idx="1"/>
          </p:nvPr>
        </p:nvSpPr>
        <p:spPr/>
        <p:txBody>
          <a:bodyPr/>
          <a:lstStyle/>
          <a:p>
            <a:r>
              <a:rPr lang="en-GB" b="1" dirty="0"/>
              <a:t>Monopoly Money</a:t>
            </a:r>
            <a:r>
              <a:rPr lang="en-GB" dirty="0"/>
              <a:t>: </a:t>
            </a:r>
            <a:r>
              <a:rPr lang="en-US" dirty="0"/>
              <a:t>the amount of project budget &amp; ask them to distribute those funds among the system features</a:t>
            </a:r>
          </a:p>
          <a:p>
            <a:r>
              <a:rPr lang="en-GB" b="1" dirty="0"/>
              <a:t>100-Point Method</a:t>
            </a:r>
            <a:r>
              <a:rPr lang="en-GB" dirty="0"/>
              <a:t>: each stakeholder is given 100 points that he/ she can use to vote for most important requirement</a:t>
            </a:r>
          </a:p>
          <a:p>
            <a:r>
              <a:rPr lang="en-GB" b="1" dirty="0"/>
              <a:t>Dot Voting or Multi-Voting</a:t>
            </a:r>
            <a:r>
              <a:rPr lang="en-GB" dirty="0"/>
              <a:t>: each stakeholder gets a predetermined number of dots (or check marks, sticky stars, etc.) to distribute among the options presented.</a:t>
            </a:r>
          </a:p>
          <a:p>
            <a:pPr lvl="1"/>
            <a:r>
              <a:rPr lang="en-GB" dirty="0" err="1"/>
              <a:t>Eg</a:t>
            </a:r>
            <a:r>
              <a:rPr lang="en-GB" dirty="0"/>
              <a:t>: When deciding how many votes to give each person, a good rule of thumb is 20 percent of the total number of items. So if there are 40 items to be voted on, we would calculate 40 x 0.2 = 8, and everyone would get 8 votes to distribute.</a:t>
            </a:r>
            <a:endParaRPr lang="en-US" dirty="0"/>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p:txBody>
          <a:bodyPr/>
          <a:lstStyle/>
          <a:p>
            <a:fld id="{7F5043F6-4AAB-41F8-A27F-F80078A20D2B}" type="slidenum">
              <a:rPr lang="en-US" smtClean="0"/>
              <a:t>57</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p:txBody>
          <a:bodyPr/>
          <a:lstStyle/>
          <a:p>
            <a:r>
              <a:rPr lang="en-US" dirty="0"/>
              <a:t>Prioritization Schemes</a:t>
            </a:r>
          </a:p>
        </p:txBody>
      </p:sp>
    </p:spTree>
    <p:extLst>
      <p:ext uri="{BB962C8B-B14F-4D97-AF65-F5344CB8AC3E}">
        <p14:creationId xmlns:p14="http://schemas.microsoft.com/office/powerpoint/2010/main" val="237406629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a:xfrm>
            <a:off x="838200" y="137160"/>
            <a:ext cx="10515600" cy="1005840"/>
          </a:xfrm>
        </p:spPr>
        <p:txBody>
          <a:bodyPr anchor="ctr">
            <a:normAutofit/>
          </a:bodyPr>
          <a:lstStyle/>
          <a:p>
            <a:r>
              <a:rPr lang="en-US" dirty="0"/>
              <a:t>Prioritization Schemes – Kano Analysis</a:t>
            </a:r>
          </a:p>
        </p:txBody>
      </p:sp>
      <p:pic>
        <p:nvPicPr>
          <p:cNvPr id="5" name="Picture 4">
            <a:extLst>
              <a:ext uri="{FF2B5EF4-FFF2-40B4-BE49-F238E27FC236}">
                <a16:creationId xmlns="" xmlns:a16="http://schemas.microsoft.com/office/drawing/2014/main" id="{43EDED2B-9121-4D1B-821D-6B3164AEA945}"/>
              </a:ext>
            </a:extLst>
          </p:cNvPr>
          <p:cNvPicPr>
            <a:picLocks noChangeAspect="1"/>
          </p:cNvPicPr>
          <p:nvPr/>
        </p:nvPicPr>
        <p:blipFill>
          <a:blip r:embed="rId2"/>
          <a:stretch>
            <a:fillRect/>
          </a:stretch>
        </p:blipFill>
        <p:spPr>
          <a:xfrm>
            <a:off x="207584" y="1781744"/>
            <a:ext cx="5181600" cy="3907161"/>
          </a:xfrm>
          <a:prstGeom prst="rect">
            <a:avLst/>
          </a:prstGeom>
          <a:noFill/>
        </p:spPr>
      </p:pic>
      <p:pic>
        <p:nvPicPr>
          <p:cNvPr id="9" name="Picture 8">
            <a:extLst>
              <a:ext uri="{FF2B5EF4-FFF2-40B4-BE49-F238E27FC236}">
                <a16:creationId xmlns="" xmlns:a16="http://schemas.microsoft.com/office/drawing/2014/main" id="{EE406962-4751-41E2-88E2-463CB3B3B15F}"/>
              </a:ext>
            </a:extLst>
          </p:cNvPr>
          <p:cNvPicPr>
            <a:picLocks noChangeAspect="1"/>
          </p:cNvPicPr>
          <p:nvPr/>
        </p:nvPicPr>
        <p:blipFill>
          <a:blip r:embed="rId3"/>
          <a:stretch>
            <a:fillRect/>
          </a:stretch>
        </p:blipFill>
        <p:spPr>
          <a:xfrm>
            <a:off x="5638800" y="1681656"/>
            <a:ext cx="6195848" cy="3907160"/>
          </a:xfrm>
          <a:prstGeom prst="rect">
            <a:avLst/>
          </a:prstGeom>
          <a:noFill/>
        </p:spPr>
      </p:pic>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58</a:t>
            </a:fld>
            <a:endParaRPr lang="en-US"/>
          </a:p>
        </p:txBody>
      </p:sp>
    </p:spTree>
    <p:extLst>
      <p:ext uri="{BB962C8B-B14F-4D97-AF65-F5344CB8AC3E}">
        <p14:creationId xmlns:p14="http://schemas.microsoft.com/office/powerpoint/2010/main" val="291863624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 xmlns:a16="http://schemas.microsoft.com/office/drawing/2014/main" id="{EFC1F0F6-7AB3-480B-ACB0-1F36FCB0EDA8}"/>
              </a:ext>
            </a:extLst>
          </p:cNvPr>
          <p:cNvSpPr>
            <a:spLocks noGrp="1"/>
          </p:cNvSpPr>
          <p:nvPr>
            <p:ph idx="1"/>
          </p:nvPr>
        </p:nvSpPr>
        <p:spPr/>
        <p:txBody>
          <a:bodyPr/>
          <a:lstStyle/>
          <a:p>
            <a:r>
              <a:rPr lang="en-GB" dirty="0"/>
              <a:t>Created by Karl </a:t>
            </a:r>
            <a:r>
              <a:rPr lang="en-GB" dirty="0" err="1"/>
              <a:t>Wiegers</a:t>
            </a:r>
            <a:endParaRPr lang="en-GB" dirty="0"/>
          </a:p>
          <a:p>
            <a:r>
              <a:rPr lang="en-GB" dirty="0"/>
              <a:t>With this approach, the benefit, penalty, cost, and risk of every proposed feature is rated on a relative scale of 1 (lowest) to 9 (highest).</a:t>
            </a:r>
          </a:p>
          <a:p>
            <a:r>
              <a:rPr lang="en-GB" dirty="0"/>
              <a:t>Customers rate both the benefit score for having the feature and the penalty score for not having it.</a:t>
            </a:r>
          </a:p>
          <a:p>
            <a:r>
              <a:rPr lang="en-GB" dirty="0"/>
              <a:t>Developers rate both the cost of producing the feature and the risk associated with producing it</a:t>
            </a:r>
          </a:p>
          <a:p>
            <a:r>
              <a:rPr lang="en-GB" dirty="0"/>
              <a:t>The numbers for each feature are then entered into a weighted formula that is used to calculate the relative priority of all the features.</a:t>
            </a:r>
            <a:endParaRPr lang="en-US" dirty="0"/>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p:txBody>
          <a:bodyPr/>
          <a:lstStyle/>
          <a:p>
            <a:fld id="{7F5043F6-4AAB-41F8-A27F-F80078A20D2B}" type="slidenum">
              <a:rPr lang="en-US" smtClean="0"/>
              <a:t>59</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p:txBody>
          <a:bodyPr>
            <a:normAutofit/>
          </a:bodyPr>
          <a:lstStyle/>
          <a:p>
            <a:r>
              <a:rPr lang="en-US" dirty="0"/>
              <a:t>Requirements Prioritization Model</a:t>
            </a:r>
          </a:p>
        </p:txBody>
      </p:sp>
    </p:spTree>
    <p:extLst>
      <p:ext uri="{BB962C8B-B14F-4D97-AF65-F5344CB8AC3E}">
        <p14:creationId xmlns:p14="http://schemas.microsoft.com/office/powerpoint/2010/main" val="1102031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6</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Agile characteristics</a:t>
            </a:r>
          </a:p>
        </p:txBody>
      </p:sp>
      <p:pic>
        <p:nvPicPr>
          <p:cNvPr id="7" name="Picture 6"/>
          <p:cNvPicPr>
            <a:picLocks noChangeAspect="1"/>
          </p:cNvPicPr>
          <p:nvPr/>
        </p:nvPicPr>
        <p:blipFill>
          <a:blip r:embed="rId2"/>
          <a:stretch>
            <a:fillRect/>
          </a:stretch>
        </p:blipFill>
        <p:spPr>
          <a:xfrm>
            <a:off x="838200" y="2069955"/>
            <a:ext cx="10631632" cy="4105407"/>
          </a:xfrm>
          <a:prstGeom prst="rect">
            <a:avLst/>
          </a:prstGeom>
        </p:spPr>
      </p:pic>
      <p:sp>
        <p:nvSpPr>
          <p:cNvPr id="8" name="Content Placeholder 6"/>
          <p:cNvSpPr txBox="1">
            <a:spLocks/>
          </p:cNvSpPr>
          <p:nvPr/>
        </p:nvSpPr>
        <p:spPr>
          <a:xfrm>
            <a:off x="838200" y="1071549"/>
            <a:ext cx="7772400" cy="163483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rgbClr val="0E69AF"/>
              </a:buClr>
              <a:buSzPct val="120000"/>
              <a:buFont typeface="Segoe UI" panose="020B0502040204020203"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b="1" dirty="0">
                <a:solidFill>
                  <a:schemeClr val="accent3"/>
                </a:solidFill>
              </a:rPr>
              <a:t>Iterative and incremental</a:t>
            </a:r>
          </a:p>
          <a:p>
            <a:pPr>
              <a:buFont typeface="Arial" panose="020B0604020202020204" pitchFamily="34" charset="0"/>
              <a:buChar char="•"/>
            </a:pPr>
            <a:r>
              <a:rPr lang="en-US" dirty="0">
                <a:solidFill>
                  <a:schemeClr val="bg2">
                    <a:lumMod val="90000"/>
                  </a:schemeClr>
                </a:solidFill>
              </a:rPr>
              <a:t>Self-organizing and Cross-functional team</a:t>
            </a:r>
          </a:p>
        </p:txBody>
      </p:sp>
    </p:spTree>
    <p:extLst>
      <p:ext uri="{BB962C8B-B14F-4D97-AF65-F5344CB8AC3E}">
        <p14:creationId xmlns:p14="http://schemas.microsoft.com/office/powerpoint/2010/main" val="394978720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 xmlns:a16="http://schemas.microsoft.com/office/drawing/2014/main" id="{CE2D7045-1191-46DA-A737-9FF347C52B14}"/>
              </a:ext>
            </a:extLst>
          </p:cNvPr>
          <p:cNvSpPr>
            <a:spLocks noGrp="1"/>
          </p:cNvSpPr>
          <p:nvPr>
            <p:ph type="title"/>
          </p:nvPr>
        </p:nvSpPr>
        <p:spPr>
          <a:xfrm>
            <a:off x="838200" y="137160"/>
            <a:ext cx="10515600" cy="1005840"/>
          </a:xfrm>
        </p:spPr>
        <p:txBody>
          <a:bodyPr anchor="ctr">
            <a:normAutofit/>
          </a:bodyPr>
          <a:lstStyle/>
          <a:p>
            <a:r>
              <a:rPr lang="en-US" dirty="0"/>
              <a:t>Relative Prioritization/Ranking</a:t>
            </a:r>
          </a:p>
        </p:txBody>
      </p:sp>
      <p:pic>
        <p:nvPicPr>
          <p:cNvPr id="8" name="Picture 7">
            <a:extLst>
              <a:ext uri="{FF2B5EF4-FFF2-40B4-BE49-F238E27FC236}">
                <a16:creationId xmlns="" xmlns:a16="http://schemas.microsoft.com/office/drawing/2014/main" id="{22CE1D1B-3A18-4089-B72B-46AEC17EAF9E}"/>
              </a:ext>
            </a:extLst>
          </p:cNvPr>
          <p:cNvPicPr>
            <a:picLocks noChangeAspect="1"/>
          </p:cNvPicPr>
          <p:nvPr/>
        </p:nvPicPr>
        <p:blipFill>
          <a:blip r:embed="rId2"/>
          <a:stretch>
            <a:fillRect/>
          </a:stretch>
        </p:blipFill>
        <p:spPr>
          <a:xfrm>
            <a:off x="3088841" y="1524320"/>
            <a:ext cx="3579973" cy="4382612"/>
          </a:xfrm>
          <a:prstGeom prst="rect">
            <a:avLst/>
          </a:prstGeom>
          <a:noFill/>
        </p:spPr>
      </p:pic>
      <p:pic>
        <p:nvPicPr>
          <p:cNvPr id="9" name="Picture 8">
            <a:extLst>
              <a:ext uri="{FF2B5EF4-FFF2-40B4-BE49-F238E27FC236}">
                <a16:creationId xmlns="" xmlns:a16="http://schemas.microsoft.com/office/drawing/2014/main" id="{D50BEE19-8C5A-4DC4-BCE8-3B535E534CB4}"/>
              </a:ext>
            </a:extLst>
          </p:cNvPr>
          <p:cNvPicPr>
            <a:picLocks noChangeAspect="1"/>
          </p:cNvPicPr>
          <p:nvPr/>
        </p:nvPicPr>
        <p:blipFill>
          <a:blip r:embed="rId3"/>
          <a:stretch>
            <a:fillRect/>
          </a:stretch>
        </p:blipFill>
        <p:spPr>
          <a:xfrm>
            <a:off x="6718738" y="1544018"/>
            <a:ext cx="5181600" cy="4382612"/>
          </a:xfrm>
          <a:prstGeom prst="rect">
            <a:avLst/>
          </a:prstGeom>
          <a:noFill/>
        </p:spPr>
      </p:pic>
      <p:sp>
        <p:nvSpPr>
          <p:cNvPr id="3" name="Date Placeholder 2">
            <a:extLst>
              <a:ext uri="{FF2B5EF4-FFF2-40B4-BE49-F238E27FC236}">
                <a16:creationId xmlns="" xmlns:a16="http://schemas.microsoft.com/office/drawing/2014/main" id="{043A4908-E966-4A92-ACD3-1DA15724F7C3}"/>
              </a:ext>
            </a:extLst>
          </p:cNvPr>
          <p:cNvSpPr>
            <a:spLocks noGrp="1"/>
          </p:cNvSpPr>
          <p:nvPr>
            <p:ph type="dt" sz="half" idx="10"/>
          </p:nvPr>
        </p:nvSpPr>
        <p:spPr>
          <a:xfrm>
            <a:off x="838200" y="6356350"/>
            <a:ext cx="2743200" cy="365125"/>
          </a:xfrm>
        </p:spPr>
        <p:txBody>
          <a:bodyPr anchor="ctr">
            <a:normAutofit/>
          </a:bodyPr>
          <a:lstStyle/>
          <a:p>
            <a:pPr>
              <a:spcAft>
                <a:spcPts val="600"/>
              </a:spcAft>
            </a:pPr>
            <a:fld id="{9A02AA4E-4351-4223-A8B1-0743B260C7E0}" type="datetime1">
              <a:rPr lang="en-US" smtClean="0"/>
              <a:pPr>
                <a:spcAft>
                  <a:spcPts val="600"/>
                </a:spcAft>
              </a:pPr>
              <a:t>10/4/2023</a:t>
            </a:fld>
            <a:endParaRPr lang="en-US"/>
          </a:p>
        </p:txBody>
      </p:sp>
      <p:sp>
        <p:nvSpPr>
          <p:cNvPr id="5" name="Footer Placeholder 4">
            <a:extLst>
              <a:ext uri="{FF2B5EF4-FFF2-40B4-BE49-F238E27FC236}">
                <a16:creationId xmlns="" xmlns:a16="http://schemas.microsoft.com/office/drawing/2014/main" id="{9C568505-F65B-4C33-BB1C-B2F0930C2DA8}"/>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10F1154C-165C-4DEB-A70A-6A9A80159B6A}"/>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60</a:t>
            </a:fld>
            <a:endParaRPr lang="en-US"/>
          </a:p>
        </p:txBody>
      </p:sp>
      <p:sp>
        <p:nvSpPr>
          <p:cNvPr id="10" name="Content Placeholder 7">
            <a:extLst>
              <a:ext uri="{FF2B5EF4-FFF2-40B4-BE49-F238E27FC236}">
                <a16:creationId xmlns="" xmlns:a16="http://schemas.microsoft.com/office/drawing/2014/main" id="{ED3918B9-0465-4FCE-B6DC-D53E16327E33}"/>
              </a:ext>
            </a:extLst>
          </p:cNvPr>
          <p:cNvSpPr>
            <a:spLocks noGrp="1"/>
          </p:cNvSpPr>
          <p:nvPr>
            <p:ph idx="1"/>
          </p:nvPr>
        </p:nvSpPr>
        <p:spPr>
          <a:xfrm>
            <a:off x="417786" y="1400433"/>
            <a:ext cx="2546131" cy="4698483"/>
          </a:xfrm>
        </p:spPr>
        <p:txBody>
          <a:bodyPr>
            <a:normAutofit/>
          </a:bodyPr>
          <a:lstStyle/>
          <a:p>
            <a:r>
              <a:rPr lang="en-GB" dirty="0"/>
              <a:t>End goal is understanding the priority of features</a:t>
            </a:r>
          </a:p>
          <a:p>
            <a:r>
              <a:rPr lang="en-GB" dirty="0"/>
              <a:t>Great if we just simply asking the customer in order of relative priority</a:t>
            </a:r>
            <a:endParaRPr lang="en-US" dirty="0"/>
          </a:p>
        </p:txBody>
      </p:sp>
    </p:spTree>
    <p:extLst>
      <p:ext uri="{BB962C8B-B14F-4D97-AF65-F5344CB8AC3E}">
        <p14:creationId xmlns:p14="http://schemas.microsoft.com/office/powerpoint/2010/main" val="176768665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61</a:t>
            </a:fld>
            <a:endParaRPr lang="en-US"/>
          </a:p>
        </p:txBody>
      </p:sp>
      <p:sp>
        <p:nvSpPr>
          <p:cNvPr id="7" name="Title 6"/>
          <p:cNvSpPr>
            <a:spLocks noGrp="1"/>
          </p:cNvSpPr>
          <p:nvPr>
            <p:ph type="title"/>
          </p:nvPr>
        </p:nvSpPr>
        <p:spPr/>
        <p:txBody>
          <a:bodyPr/>
          <a:lstStyle/>
          <a:p>
            <a:r>
              <a:rPr lang="en-US" dirty="0"/>
              <a:t>Delivering Incrementally</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8375638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 xmlns:a16="http://schemas.microsoft.com/office/drawing/2014/main" id="{43782626-52B0-48A4-B2FC-37C2CFD2654F}"/>
              </a:ext>
            </a:extLst>
          </p:cNvPr>
          <p:cNvSpPr>
            <a:spLocks noGrp="1"/>
          </p:cNvSpPr>
          <p:nvPr>
            <p:ph idx="1"/>
          </p:nvPr>
        </p:nvSpPr>
        <p:spPr>
          <a:xfrm>
            <a:off x="838200" y="1228147"/>
            <a:ext cx="5005552" cy="5008061"/>
          </a:xfrm>
        </p:spPr>
        <p:txBody>
          <a:bodyPr/>
          <a:lstStyle/>
          <a:p>
            <a:r>
              <a:rPr lang="en-GB" dirty="0"/>
              <a:t>Incremental delivery is another way that agile methods optimize the delivery of value</a:t>
            </a:r>
          </a:p>
          <a:p>
            <a:r>
              <a:rPr lang="en-GB" dirty="0"/>
              <a:t>In the case of software development projects, team could delivery to production in increment</a:t>
            </a:r>
          </a:p>
          <a:p>
            <a:r>
              <a:rPr lang="en-GB" dirty="0"/>
              <a:t>Incremental delivery reduces the amount of rework by finding issues earlier &amp; thereby contributing to the delivery of value on the project</a:t>
            </a:r>
            <a:endParaRPr lang="en-US" dirty="0"/>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62</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p:txBody>
          <a:bodyPr anchor="b">
            <a:normAutofit/>
          </a:bodyPr>
          <a:lstStyle/>
          <a:p>
            <a:r>
              <a:rPr lang="en-GB" dirty="0"/>
              <a:t>Delivery Incremental</a:t>
            </a:r>
            <a:endParaRPr lang="en-US" dirty="0"/>
          </a:p>
        </p:txBody>
      </p:sp>
      <p:pic>
        <p:nvPicPr>
          <p:cNvPr id="5" name="Picture 4">
            <a:extLst>
              <a:ext uri="{FF2B5EF4-FFF2-40B4-BE49-F238E27FC236}">
                <a16:creationId xmlns="" xmlns:a16="http://schemas.microsoft.com/office/drawing/2014/main" id="{0F64E177-C0C8-43EA-9FA5-B2CF25CA811D}"/>
              </a:ext>
            </a:extLst>
          </p:cNvPr>
          <p:cNvPicPr>
            <a:picLocks noChangeAspect="1"/>
          </p:cNvPicPr>
          <p:nvPr/>
        </p:nvPicPr>
        <p:blipFill>
          <a:blip r:embed="rId2"/>
          <a:stretch>
            <a:fillRect/>
          </a:stretch>
        </p:blipFill>
        <p:spPr>
          <a:xfrm>
            <a:off x="6198476" y="1263142"/>
            <a:ext cx="5646683" cy="4425873"/>
          </a:xfrm>
          <a:prstGeom prst="rect">
            <a:avLst/>
          </a:prstGeom>
          <a:noFill/>
        </p:spPr>
      </p:pic>
    </p:spTree>
    <p:extLst>
      <p:ext uri="{BB962C8B-B14F-4D97-AF65-F5344CB8AC3E}">
        <p14:creationId xmlns:p14="http://schemas.microsoft.com/office/powerpoint/2010/main" val="33827073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 xmlns:a16="http://schemas.microsoft.com/office/drawing/2014/main" id="{EFC1F0F6-7AB3-480B-ACB0-1F36FCB0EDA8}"/>
              </a:ext>
            </a:extLst>
          </p:cNvPr>
          <p:cNvSpPr>
            <a:spLocks noGrp="1"/>
          </p:cNvSpPr>
          <p:nvPr>
            <p:ph idx="1"/>
          </p:nvPr>
        </p:nvSpPr>
        <p:spPr/>
        <p:txBody>
          <a:bodyPr/>
          <a:lstStyle/>
          <a:p>
            <a:r>
              <a:rPr lang="en-GB" dirty="0"/>
              <a:t>The term “minimal viable product,“ or MVP (also known as “minimal marketable feature,” or MMF) refers to this package of functionality that is complete enough to be useful to the users or the market</a:t>
            </a:r>
          </a:p>
          <a:p>
            <a:r>
              <a:rPr lang="en-GB" dirty="0"/>
              <a:t>Yet still small enough that it does not represent the entire project</a:t>
            </a:r>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p:txBody>
          <a:bodyPr/>
          <a:lstStyle/>
          <a:p>
            <a:fld id="{7F5043F6-4AAB-41F8-A27F-F80078A20D2B}" type="slidenum">
              <a:rPr lang="en-US" smtClean="0"/>
              <a:t>63</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p:txBody>
          <a:bodyPr/>
          <a:lstStyle/>
          <a:p>
            <a:r>
              <a:rPr lang="en-US" dirty="0"/>
              <a:t>Minimal Viable Product (MVP)</a:t>
            </a:r>
          </a:p>
        </p:txBody>
      </p:sp>
    </p:spTree>
    <p:extLst>
      <p:ext uri="{BB962C8B-B14F-4D97-AF65-F5344CB8AC3E}">
        <p14:creationId xmlns:p14="http://schemas.microsoft.com/office/powerpoint/2010/main" val="24379131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 xmlns:a16="http://schemas.microsoft.com/office/drawing/2014/main" id="{EFC1F0F6-7AB3-480B-ACB0-1F36FCB0EDA8}"/>
              </a:ext>
            </a:extLst>
          </p:cNvPr>
          <p:cNvSpPr>
            <a:spLocks noGrp="1"/>
          </p:cNvSpPr>
          <p:nvPr>
            <p:ph idx="1"/>
          </p:nvPr>
        </p:nvSpPr>
        <p:spPr/>
        <p:txBody>
          <a:bodyPr/>
          <a:lstStyle/>
          <a:p>
            <a:endParaRPr lang="en-US"/>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p:txBody>
          <a:bodyPr/>
          <a:lstStyle/>
          <a:p>
            <a:fld id="{7F5043F6-4AAB-41F8-A27F-F80078A20D2B}" type="slidenum">
              <a:rPr lang="en-US" smtClean="0"/>
              <a:t>64</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p:txBody>
          <a:bodyPr/>
          <a:lstStyle/>
          <a:p>
            <a:r>
              <a:rPr lang="en-US" dirty="0"/>
              <a:t>Minimal Viable Product (MVP)</a:t>
            </a:r>
          </a:p>
        </p:txBody>
      </p:sp>
      <p:pic>
        <p:nvPicPr>
          <p:cNvPr id="9" name="Picture 8">
            <a:extLst>
              <a:ext uri="{FF2B5EF4-FFF2-40B4-BE49-F238E27FC236}">
                <a16:creationId xmlns="" xmlns:a16="http://schemas.microsoft.com/office/drawing/2014/main" id="{D9730109-E1BC-4549-989B-36B4084B0CED}"/>
              </a:ext>
            </a:extLst>
          </p:cNvPr>
          <p:cNvPicPr>
            <a:picLocks noChangeAspect="1"/>
          </p:cNvPicPr>
          <p:nvPr/>
        </p:nvPicPr>
        <p:blipFill>
          <a:blip r:embed="rId2"/>
          <a:stretch>
            <a:fillRect/>
          </a:stretch>
        </p:blipFill>
        <p:spPr>
          <a:xfrm>
            <a:off x="815662" y="1040948"/>
            <a:ext cx="10560676" cy="2238280"/>
          </a:xfrm>
          <a:prstGeom prst="rect">
            <a:avLst/>
          </a:prstGeom>
        </p:spPr>
      </p:pic>
      <p:pic>
        <p:nvPicPr>
          <p:cNvPr id="5" name="Picture 4">
            <a:extLst>
              <a:ext uri="{FF2B5EF4-FFF2-40B4-BE49-F238E27FC236}">
                <a16:creationId xmlns="" xmlns:a16="http://schemas.microsoft.com/office/drawing/2014/main" id="{3054FD7A-B031-4D68-BF59-4B39486CE803}"/>
              </a:ext>
            </a:extLst>
          </p:cNvPr>
          <p:cNvPicPr>
            <a:picLocks noChangeAspect="1"/>
          </p:cNvPicPr>
          <p:nvPr/>
        </p:nvPicPr>
        <p:blipFill>
          <a:blip r:embed="rId3"/>
          <a:stretch>
            <a:fillRect/>
          </a:stretch>
        </p:blipFill>
        <p:spPr>
          <a:xfrm>
            <a:off x="838200" y="3449606"/>
            <a:ext cx="10560676" cy="3271234"/>
          </a:xfrm>
          <a:prstGeom prst="rect">
            <a:avLst/>
          </a:prstGeom>
        </p:spPr>
      </p:pic>
    </p:spTree>
    <p:extLst>
      <p:ext uri="{BB962C8B-B14F-4D97-AF65-F5344CB8AC3E}">
        <p14:creationId xmlns:p14="http://schemas.microsoft.com/office/powerpoint/2010/main" val="60054017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a:xfrm>
            <a:off x="838200" y="137160"/>
            <a:ext cx="10515600" cy="1005840"/>
          </a:xfrm>
        </p:spPr>
        <p:txBody>
          <a:bodyPr anchor="ctr">
            <a:normAutofit/>
          </a:bodyPr>
          <a:lstStyle/>
          <a:p>
            <a:r>
              <a:rPr lang="en-US" dirty="0"/>
              <a:t>Agile Tooling</a:t>
            </a:r>
          </a:p>
        </p:txBody>
      </p:sp>
      <p:pic>
        <p:nvPicPr>
          <p:cNvPr id="5" name="Picture 4">
            <a:extLst>
              <a:ext uri="{FF2B5EF4-FFF2-40B4-BE49-F238E27FC236}">
                <a16:creationId xmlns="" xmlns:a16="http://schemas.microsoft.com/office/drawing/2014/main" id="{D506E529-09E5-4F23-BFE0-989C2195B406}"/>
              </a:ext>
            </a:extLst>
          </p:cNvPr>
          <p:cNvPicPr>
            <a:picLocks noChangeAspect="1"/>
          </p:cNvPicPr>
          <p:nvPr/>
        </p:nvPicPr>
        <p:blipFill>
          <a:blip r:embed="rId2"/>
          <a:stretch>
            <a:fillRect/>
          </a:stretch>
        </p:blipFill>
        <p:spPr>
          <a:xfrm>
            <a:off x="375748" y="1263142"/>
            <a:ext cx="5630917" cy="4738265"/>
          </a:xfrm>
          <a:prstGeom prst="rect">
            <a:avLst/>
          </a:prstGeom>
          <a:noFill/>
        </p:spPr>
      </p:pic>
      <p:sp>
        <p:nvSpPr>
          <p:cNvPr id="8" name="Content Placeholder 7">
            <a:extLst>
              <a:ext uri="{FF2B5EF4-FFF2-40B4-BE49-F238E27FC236}">
                <a16:creationId xmlns="" xmlns:a16="http://schemas.microsoft.com/office/drawing/2014/main" id="{EFC1F0F6-7AB3-480B-ACB0-1F36FCB0EDA8}"/>
              </a:ext>
            </a:extLst>
          </p:cNvPr>
          <p:cNvSpPr>
            <a:spLocks noGrp="1"/>
          </p:cNvSpPr>
          <p:nvPr>
            <p:ph sz="half" idx="2"/>
          </p:nvPr>
        </p:nvSpPr>
        <p:spPr>
          <a:xfrm>
            <a:off x="6172199" y="1234441"/>
            <a:ext cx="5630917" cy="5001767"/>
          </a:xfrm>
        </p:spPr>
        <p:txBody>
          <a:bodyPr>
            <a:normAutofit/>
          </a:bodyPr>
          <a:lstStyle/>
          <a:p>
            <a:pPr>
              <a:lnSpc>
                <a:spcPct val="90000"/>
              </a:lnSpc>
            </a:pPr>
            <a:r>
              <a:rPr lang="en-GB" sz="2000" dirty="0"/>
              <a:t>Agile team prefers low-tech, high-touch tools over sophisticated computerized method</a:t>
            </a:r>
          </a:p>
          <a:p>
            <a:pPr>
              <a:lnSpc>
                <a:spcPct val="90000"/>
              </a:lnSpc>
            </a:pPr>
            <a:r>
              <a:rPr lang="en-GB" sz="2000" dirty="0"/>
              <a:t>One key reason agile team value these types of tools is that low-tech, tangible objects promote communication &amp; collaboration</a:t>
            </a:r>
          </a:p>
          <a:p>
            <a:pPr>
              <a:lnSpc>
                <a:spcPct val="90000"/>
              </a:lnSpc>
            </a:pPr>
            <a:r>
              <a:rPr lang="en-GB" sz="2000" dirty="0"/>
              <a:t>In keeping with the low-tech, high-touch approach, agile teams make widespread use of tangible tools such as task boards, user stories written on 3-by-5-inch index cards, and numbered card decks for planning poker sessions</a:t>
            </a:r>
          </a:p>
          <a:p>
            <a:pPr>
              <a:lnSpc>
                <a:spcPct val="90000"/>
              </a:lnSpc>
            </a:pPr>
            <a:r>
              <a:rPr lang="en-GB" sz="2000" dirty="0"/>
              <a:t>Agile teams use low-tech, high-touch tools such as task boards as their primary method of tracking and reporting value</a:t>
            </a:r>
            <a:endParaRPr lang="en-US" sz="2000" dirty="0"/>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65</a:t>
            </a:fld>
            <a:endParaRPr lang="en-US"/>
          </a:p>
        </p:txBody>
      </p:sp>
    </p:spTree>
    <p:extLst>
      <p:ext uri="{BB962C8B-B14F-4D97-AF65-F5344CB8AC3E}">
        <p14:creationId xmlns:p14="http://schemas.microsoft.com/office/powerpoint/2010/main" val="82615114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a:xfrm>
            <a:off x="838200" y="137160"/>
            <a:ext cx="10515600" cy="1005840"/>
          </a:xfrm>
        </p:spPr>
        <p:txBody>
          <a:bodyPr anchor="ctr">
            <a:normAutofit/>
          </a:bodyPr>
          <a:lstStyle/>
          <a:p>
            <a:r>
              <a:rPr lang="en-US" dirty="0"/>
              <a:t>Task/Kanban Boards</a:t>
            </a:r>
          </a:p>
        </p:txBody>
      </p:sp>
      <p:sp>
        <p:nvSpPr>
          <p:cNvPr id="8" name="Content Placeholder 7">
            <a:extLst>
              <a:ext uri="{FF2B5EF4-FFF2-40B4-BE49-F238E27FC236}">
                <a16:creationId xmlns="" xmlns:a16="http://schemas.microsoft.com/office/drawing/2014/main" id="{EFC1F0F6-7AB3-480B-ACB0-1F36FCB0EDA8}"/>
              </a:ext>
            </a:extLst>
          </p:cNvPr>
          <p:cNvSpPr>
            <a:spLocks noGrp="1"/>
          </p:cNvSpPr>
          <p:nvPr>
            <p:ph sz="half" idx="1"/>
          </p:nvPr>
        </p:nvSpPr>
        <p:spPr>
          <a:xfrm>
            <a:off x="838200" y="1234441"/>
            <a:ext cx="5181600" cy="5001767"/>
          </a:xfrm>
        </p:spPr>
        <p:txBody>
          <a:bodyPr>
            <a:normAutofit/>
          </a:bodyPr>
          <a:lstStyle/>
          <a:p>
            <a:r>
              <a:rPr lang="en-GB" dirty="0"/>
              <a:t>They are the primary tool for planning and monitoring the progress of the work.</a:t>
            </a:r>
          </a:p>
          <a:p>
            <a:r>
              <a:rPr lang="en-GB" dirty="0"/>
              <a:t>A task or Kanban board is generally a whiteboard with columns that show the various stages of work</a:t>
            </a:r>
          </a:p>
          <a:p>
            <a:r>
              <a:rPr lang="en-GB" dirty="0"/>
              <a:t>The tasks that are being worked on are represented by sticky notes that team members move through the columns to show their progress</a:t>
            </a:r>
            <a:endParaRPr lang="en-US" dirty="0"/>
          </a:p>
        </p:txBody>
      </p:sp>
      <p:pic>
        <p:nvPicPr>
          <p:cNvPr id="1026" name="Picture 2" descr="Tracking Management Tasks on Kanban Boards · ariya.io">
            <a:extLst>
              <a:ext uri="{FF2B5EF4-FFF2-40B4-BE49-F238E27FC236}">
                <a16:creationId xmlns="" xmlns:a16="http://schemas.microsoft.com/office/drawing/2014/main" id="{84FB6E9C-920D-455B-9E15-14486E2BF75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172200" y="1143000"/>
            <a:ext cx="5181600" cy="4070320"/>
          </a:xfrm>
          <a:prstGeom prst="rect">
            <a:avLst/>
          </a:prstGeom>
          <a:solidFill>
            <a:srgbClr val="FFFFFF"/>
          </a:solidFill>
        </p:spPr>
      </p:pic>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66</a:t>
            </a:fld>
            <a:endParaRPr lang="en-US"/>
          </a:p>
        </p:txBody>
      </p:sp>
    </p:spTree>
    <p:extLst>
      <p:ext uri="{BB962C8B-B14F-4D97-AF65-F5344CB8AC3E}">
        <p14:creationId xmlns:p14="http://schemas.microsoft.com/office/powerpoint/2010/main" val="234245148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67</a:t>
            </a:fld>
            <a:endParaRPr lang="en-US"/>
          </a:p>
        </p:txBody>
      </p:sp>
      <p:sp>
        <p:nvSpPr>
          <p:cNvPr id="7" name="Title 6"/>
          <p:cNvSpPr>
            <a:spLocks noGrp="1"/>
          </p:cNvSpPr>
          <p:nvPr>
            <p:ph type="title"/>
          </p:nvPr>
        </p:nvSpPr>
        <p:spPr/>
        <p:txBody>
          <a:bodyPr/>
          <a:lstStyle/>
          <a:p>
            <a:r>
              <a:rPr lang="en-US" dirty="0"/>
              <a:t>Verification &amp; Validating Value</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9094302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 xmlns:a16="http://schemas.microsoft.com/office/drawing/2014/main" id="{EFC1F0F6-7AB3-480B-ACB0-1F36FCB0EDA8}"/>
              </a:ext>
            </a:extLst>
          </p:cNvPr>
          <p:cNvSpPr>
            <a:spLocks noGrp="1"/>
          </p:cNvSpPr>
          <p:nvPr>
            <p:ph idx="1"/>
          </p:nvPr>
        </p:nvSpPr>
        <p:spPr/>
        <p:txBody>
          <a:bodyPr/>
          <a:lstStyle/>
          <a:p>
            <a:endParaRPr lang="en-US"/>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p:txBody>
          <a:bodyPr/>
          <a:lstStyle/>
          <a:p>
            <a:fld id="{7F5043F6-4AAB-41F8-A27F-F80078A20D2B}" type="slidenum">
              <a:rPr lang="en-US" smtClean="0"/>
              <a:t>68</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p:txBody>
          <a:bodyPr/>
          <a:lstStyle/>
          <a:p>
            <a:r>
              <a:rPr lang="en-US" dirty="0"/>
              <a:t>Verification &amp; Validating Value</a:t>
            </a:r>
          </a:p>
        </p:txBody>
      </p:sp>
      <p:pic>
        <p:nvPicPr>
          <p:cNvPr id="5" name="Picture 4">
            <a:extLst>
              <a:ext uri="{FF2B5EF4-FFF2-40B4-BE49-F238E27FC236}">
                <a16:creationId xmlns="" xmlns:a16="http://schemas.microsoft.com/office/drawing/2014/main" id="{68208258-D46C-437D-9D83-B4F2B708C159}"/>
              </a:ext>
            </a:extLst>
          </p:cNvPr>
          <p:cNvPicPr>
            <a:picLocks noChangeAspect="1"/>
          </p:cNvPicPr>
          <p:nvPr/>
        </p:nvPicPr>
        <p:blipFill>
          <a:blip r:embed="rId2"/>
          <a:stretch>
            <a:fillRect/>
          </a:stretch>
        </p:blipFill>
        <p:spPr>
          <a:xfrm>
            <a:off x="1015210" y="1356056"/>
            <a:ext cx="9762186" cy="4398135"/>
          </a:xfrm>
          <a:prstGeom prst="rect">
            <a:avLst/>
          </a:prstGeom>
        </p:spPr>
      </p:pic>
    </p:spTree>
    <p:extLst>
      <p:ext uri="{BB962C8B-B14F-4D97-AF65-F5344CB8AC3E}">
        <p14:creationId xmlns:p14="http://schemas.microsoft.com/office/powerpoint/2010/main" val="99134703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 xmlns:a16="http://schemas.microsoft.com/office/drawing/2014/main" id="{EFC1F0F6-7AB3-480B-ACB0-1F36FCB0EDA8}"/>
              </a:ext>
            </a:extLst>
          </p:cNvPr>
          <p:cNvSpPr>
            <a:spLocks noGrp="1"/>
          </p:cNvSpPr>
          <p:nvPr>
            <p:ph idx="1"/>
          </p:nvPr>
        </p:nvSpPr>
        <p:spPr/>
        <p:txBody>
          <a:bodyPr/>
          <a:lstStyle/>
          <a:p>
            <a:r>
              <a:rPr lang="en-GB" dirty="0"/>
              <a:t>It is one thing to think we are building great products and services and another thing entirely to have the sponsors, users, or product owner confirm this</a:t>
            </a:r>
          </a:p>
          <a:p>
            <a:r>
              <a:rPr lang="en-GB" dirty="0"/>
              <a:t>Agile methods are often used on projects that are intangible (such as designs, software, etc.).</a:t>
            </a:r>
          </a:p>
          <a:p>
            <a:r>
              <a:rPr lang="en-GB" dirty="0"/>
              <a:t>The intangible nature of these end products means it is all that much more important to validate that what we are building is, in fact, on the right track and seen as highly valuable by the business</a:t>
            </a:r>
            <a:endParaRPr lang="en-US" dirty="0"/>
          </a:p>
        </p:txBody>
      </p:sp>
      <p:sp>
        <p:nvSpPr>
          <p:cNvPr id="2" name="Date Placeholder 1">
            <a:extLst>
              <a:ext uri="{FF2B5EF4-FFF2-40B4-BE49-F238E27FC236}">
                <a16:creationId xmlns="" xmlns:a16="http://schemas.microsoft.com/office/drawing/2014/main" id="{793D8725-6285-420B-BD32-AC1BC07E7DD1}"/>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 xmlns:a16="http://schemas.microsoft.com/office/drawing/2014/main" id="{2D9D301D-A91C-48B4-839A-AE8500603C59}"/>
              </a:ext>
            </a:extLst>
          </p:cNvPr>
          <p:cNvSpPr>
            <a:spLocks noGrp="1"/>
          </p:cNvSpPr>
          <p:nvPr>
            <p:ph type="sldNum" sz="quarter" idx="12"/>
          </p:nvPr>
        </p:nvSpPr>
        <p:spPr/>
        <p:txBody>
          <a:bodyPr/>
          <a:lstStyle/>
          <a:p>
            <a:fld id="{7F5043F6-4AAB-41F8-A27F-F80078A20D2B}" type="slidenum">
              <a:rPr lang="en-US" smtClean="0"/>
              <a:t>69</a:t>
            </a:fld>
            <a:endParaRPr lang="en-US"/>
          </a:p>
        </p:txBody>
      </p:sp>
      <p:sp>
        <p:nvSpPr>
          <p:cNvPr id="3" name="Footer Placeholder 2">
            <a:extLst>
              <a:ext uri="{FF2B5EF4-FFF2-40B4-BE49-F238E27FC236}">
                <a16:creationId xmlns="" xmlns:a16="http://schemas.microsoft.com/office/drawing/2014/main" id="{015F203D-D394-479D-AB61-36D33DA4FC46}"/>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 xmlns:a16="http://schemas.microsoft.com/office/drawing/2014/main" id="{601D65E4-A6BC-4B7D-8A2A-0E1122923EE6}"/>
              </a:ext>
            </a:extLst>
          </p:cNvPr>
          <p:cNvSpPr>
            <a:spLocks noGrp="1"/>
          </p:cNvSpPr>
          <p:nvPr>
            <p:ph type="title"/>
          </p:nvPr>
        </p:nvSpPr>
        <p:spPr/>
        <p:txBody>
          <a:bodyPr/>
          <a:lstStyle/>
          <a:p>
            <a:r>
              <a:rPr lang="en-US" dirty="0"/>
              <a:t>Verification &amp; Validating Value</a:t>
            </a:r>
          </a:p>
        </p:txBody>
      </p:sp>
    </p:spTree>
    <p:extLst>
      <p:ext uri="{BB962C8B-B14F-4D97-AF65-F5344CB8AC3E}">
        <p14:creationId xmlns:p14="http://schemas.microsoft.com/office/powerpoint/2010/main" val="1527976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7</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Agile characteristics</a:t>
            </a:r>
          </a:p>
        </p:txBody>
      </p:sp>
      <p:sp>
        <p:nvSpPr>
          <p:cNvPr id="7" name="Content Placeholder 6"/>
          <p:cNvSpPr txBox="1">
            <a:spLocks/>
          </p:cNvSpPr>
          <p:nvPr/>
        </p:nvSpPr>
        <p:spPr>
          <a:xfrm>
            <a:off x="838199" y="857243"/>
            <a:ext cx="7772400" cy="163483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rgbClr val="0E69AF"/>
              </a:buClr>
              <a:buSzPct val="120000"/>
              <a:buFont typeface="Segoe UI" panose="020B0502040204020203"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dirty="0">
                <a:solidFill>
                  <a:schemeClr val="bg2">
                    <a:lumMod val="90000"/>
                  </a:schemeClr>
                </a:solidFill>
              </a:rPr>
              <a:t>Iterative and incremental</a:t>
            </a:r>
          </a:p>
          <a:p>
            <a:pPr>
              <a:buFont typeface="Arial" panose="020B0604020202020204" pitchFamily="34" charset="0"/>
              <a:buChar char="•"/>
            </a:pPr>
            <a:r>
              <a:rPr lang="en-US" b="1" dirty="0">
                <a:solidFill>
                  <a:schemeClr val="accent3"/>
                </a:solidFill>
              </a:rPr>
              <a:t>Self-organizing and Cross-functional team</a:t>
            </a:r>
          </a:p>
        </p:txBody>
      </p:sp>
      <p:pic>
        <p:nvPicPr>
          <p:cNvPr id="2050" name="Picture 2" descr="Agile Teams Self Organize for Project Success | Self organization,  Organizational leadership, Project succes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951287"/>
            <a:ext cx="8908473" cy="4770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327684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 xmlns:a16="http://schemas.microsoft.com/office/drawing/2014/main" id="{7054B684-6B22-4EB5-B9B1-1F38ABF2EF12}"/>
              </a:ext>
            </a:extLst>
          </p:cNvPr>
          <p:cNvSpPr>
            <a:spLocks noGrp="1"/>
          </p:cNvSpPr>
          <p:nvPr>
            <p:ph type="title"/>
          </p:nvPr>
        </p:nvSpPr>
        <p:spPr>
          <a:xfrm>
            <a:off x="838200" y="137160"/>
            <a:ext cx="10515600" cy="1005840"/>
          </a:xfrm>
        </p:spPr>
        <p:txBody>
          <a:bodyPr anchor="ctr">
            <a:normAutofit/>
          </a:bodyPr>
          <a:lstStyle/>
          <a:p>
            <a:r>
              <a:rPr lang="en-GB" dirty="0"/>
              <a:t>Frequent Verification &amp; Validation</a:t>
            </a:r>
            <a:endParaRPr lang="en-US" dirty="0"/>
          </a:p>
        </p:txBody>
      </p:sp>
      <p:sp>
        <p:nvSpPr>
          <p:cNvPr id="2" name="Content Placeholder 1">
            <a:extLst>
              <a:ext uri="{FF2B5EF4-FFF2-40B4-BE49-F238E27FC236}">
                <a16:creationId xmlns="" xmlns:a16="http://schemas.microsoft.com/office/drawing/2014/main" id="{38497D5E-39A3-4514-98C0-576B2671B1F5}"/>
              </a:ext>
            </a:extLst>
          </p:cNvPr>
          <p:cNvSpPr>
            <a:spLocks noGrp="1"/>
          </p:cNvSpPr>
          <p:nvPr>
            <p:ph sz="half" idx="1"/>
          </p:nvPr>
        </p:nvSpPr>
        <p:spPr>
          <a:xfrm>
            <a:off x="838200" y="1234441"/>
            <a:ext cx="5181600" cy="5001767"/>
          </a:xfrm>
        </p:spPr>
        <p:txBody>
          <a:bodyPr>
            <a:normAutofit/>
          </a:bodyPr>
          <a:lstStyle/>
          <a:p>
            <a:pPr>
              <a:lnSpc>
                <a:spcPct val="90000"/>
              </a:lnSpc>
            </a:pPr>
            <a:r>
              <a:rPr lang="en-GB" dirty="0"/>
              <a:t>Agile techniques are designed to resolve problems as soon as possible, before they can grow bigger and move up the cost of change curve</a:t>
            </a:r>
          </a:p>
          <a:p>
            <a:pPr>
              <a:lnSpc>
                <a:spcPct val="90000"/>
              </a:lnSpc>
            </a:pPr>
            <a:r>
              <a:rPr lang="en-GB" dirty="0"/>
              <a:t>Frequent verification and validation is practiced at many levels on agile projects</a:t>
            </a:r>
          </a:p>
          <a:p>
            <a:pPr>
              <a:lnSpc>
                <a:spcPct val="90000"/>
              </a:lnSpc>
            </a:pPr>
            <a:r>
              <a:rPr lang="en-GB" dirty="0"/>
              <a:t>With frequent verification and validation, we are checking to make sure things are working and progressing as they should, as well as looking for any mismatches in expectations</a:t>
            </a:r>
            <a:endParaRPr lang="en-US" dirty="0"/>
          </a:p>
        </p:txBody>
      </p:sp>
      <p:pic>
        <p:nvPicPr>
          <p:cNvPr id="7" name="Picture 6">
            <a:extLst>
              <a:ext uri="{FF2B5EF4-FFF2-40B4-BE49-F238E27FC236}">
                <a16:creationId xmlns="" xmlns:a16="http://schemas.microsoft.com/office/drawing/2014/main" id="{66F4562B-E2A4-4BA1-A6CF-30297296B91A}"/>
              </a:ext>
            </a:extLst>
          </p:cNvPr>
          <p:cNvPicPr>
            <a:picLocks noChangeAspect="1"/>
          </p:cNvPicPr>
          <p:nvPr/>
        </p:nvPicPr>
        <p:blipFill>
          <a:blip r:embed="rId2"/>
          <a:stretch>
            <a:fillRect/>
          </a:stretch>
        </p:blipFill>
        <p:spPr>
          <a:xfrm>
            <a:off x="6172200" y="1236498"/>
            <a:ext cx="5704490" cy="4578018"/>
          </a:xfrm>
          <a:prstGeom prst="rect">
            <a:avLst/>
          </a:prstGeom>
          <a:noFill/>
        </p:spPr>
      </p:pic>
      <p:sp>
        <p:nvSpPr>
          <p:cNvPr id="3" name="Date Placeholder 2">
            <a:extLst>
              <a:ext uri="{FF2B5EF4-FFF2-40B4-BE49-F238E27FC236}">
                <a16:creationId xmlns="" xmlns:a16="http://schemas.microsoft.com/office/drawing/2014/main" id="{BE95057F-B1FB-4ED3-BA4F-72AD2176657C}"/>
              </a:ext>
            </a:extLst>
          </p:cNvPr>
          <p:cNvSpPr>
            <a:spLocks noGrp="1"/>
          </p:cNvSpPr>
          <p:nvPr>
            <p:ph type="dt" sz="half" idx="10"/>
          </p:nvPr>
        </p:nvSpPr>
        <p:spPr>
          <a:xfrm>
            <a:off x="838200" y="6356350"/>
            <a:ext cx="2743200" cy="365125"/>
          </a:xfrm>
        </p:spPr>
        <p:txBody>
          <a:bodyPr anchor="ctr">
            <a:normAutofit/>
          </a:bodyPr>
          <a:lstStyle/>
          <a:p>
            <a:pPr>
              <a:spcAft>
                <a:spcPts val="600"/>
              </a:spcAft>
            </a:pPr>
            <a:fld id="{9A02AA4E-4351-4223-A8B1-0743B260C7E0}" type="datetime1">
              <a:rPr lang="en-US" smtClean="0"/>
              <a:pPr>
                <a:spcAft>
                  <a:spcPts val="600"/>
                </a:spcAft>
              </a:pPr>
              <a:t>10/4/2023</a:t>
            </a:fld>
            <a:endParaRPr lang="en-US"/>
          </a:p>
        </p:txBody>
      </p:sp>
      <p:sp>
        <p:nvSpPr>
          <p:cNvPr id="5" name="Footer Placeholder 4">
            <a:extLst>
              <a:ext uri="{FF2B5EF4-FFF2-40B4-BE49-F238E27FC236}">
                <a16:creationId xmlns="" xmlns:a16="http://schemas.microsoft.com/office/drawing/2014/main" id="{08DC79D2-7383-413F-B40C-C83CD83C3C70}"/>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 xmlns:a16="http://schemas.microsoft.com/office/drawing/2014/main" id="{02424E71-AF62-49B7-8660-F1F7266EEF45}"/>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70</a:t>
            </a:fld>
            <a:endParaRPr lang="en-US"/>
          </a:p>
        </p:txBody>
      </p:sp>
    </p:spTree>
    <p:extLst>
      <p:ext uri="{BB962C8B-B14F-4D97-AF65-F5344CB8AC3E}">
        <p14:creationId xmlns:p14="http://schemas.microsoft.com/office/powerpoint/2010/main" val="322663145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 xmlns:a16="http://schemas.microsoft.com/office/drawing/2014/main" id="{18C4C6AB-0D8E-472D-B118-CE13A5A41669}"/>
              </a:ext>
            </a:extLst>
          </p:cNvPr>
          <p:cNvSpPr>
            <a:spLocks noGrp="1"/>
          </p:cNvSpPr>
          <p:nvPr>
            <p:ph idx="1"/>
          </p:nvPr>
        </p:nvSpPr>
        <p:spPr/>
        <p:txBody>
          <a:bodyPr/>
          <a:lstStyle/>
          <a:p>
            <a:endParaRPr lang="en-US"/>
          </a:p>
        </p:txBody>
      </p:sp>
      <p:sp>
        <p:nvSpPr>
          <p:cNvPr id="5" name="Date Placeholder 4">
            <a:extLst>
              <a:ext uri="{FF2B5EF4-FFF2-40B4-BE49-F238E27FC236}">
                <a16:creationId xmlns="" xmlns:a16="http://schemas.microsoft.com/office/drawing/2014/main" id="{7D17CE3D-397A-4E0F-970D-776C9935B2FF}"/>
              </a:ext>
            </a:extLst>
          </p:cNvPr>
          <p:cNvSpPr>
            <a:spLocks noGrp="1"/>
          </p:cNvSpPr>
          <p:nvPr>
            <p:ph type="dt" sz="half" idx="10"/>
          </p:nvPr>
        </p:nvSpPr>
        <p:spPr/>
        <p:txBody>
          <a:bodyPr/>
          <a:lstStyle/>
          <a:p>
            <a:fld id="{6C4F778E-FF8B-4923-ADFB-D14221ED4F0D}" type="datetime1">
              <a:rPr lang="en-US" smtClean="0"/>
              <a:t>10/4/2023</a:t>
            </a:fld>
            <a:endParaRPr lang="en-US"/>
          </a:p>
        </p:txBody>
      </p:sp>
      <p:sp>
        <p:nvSpPr>
          <p:cNvPr id="7" name="Slide Number Placeholder 6">
            <a:extLst>
              <a:ext uri="{FF2B5EF4-FFF2-40B4-BE49-F238E27FC236}">
                <a16:creationId xmlns="" xmlns:a16="http://schemas.microsoft.com/office/drawing/2014/main" id="{6748C892-CBD8-4366-BFFD-DAA2AC7CA309}"/>
              </a:ext>
            </a:extLst>
          </p:cNvPr>
          <p:cNvSpPr>
            <a:spLocks noGrp="1"/>
          </p:cNvSpPr>
          <p:nvPr>
            <p:ph type="sldNum" sz="quarter" idx="12"/>
          </p:nvPr>
        </p:nvSpPr>
        <p:spPr/>
        <p:txBody>
          <a:bodyPr/>
          <a:lstStyle/>
          <a:p>
            <a:fld id="{7F5043F6-4AAB-41F8-A27F-F80078A20D2B}" type="slidenum">
              <a:rPr lang="en-US" smtClean="0"/>
              <a:t>71</a:t>
            </a:fld>
            <a:endParaRPr lang="en-US"/>
          </a:p>
        </p:txBody>
      </p:sp>
      <p:sp>
        <p:nvSpPr>
          <p:cNvPr id="6" name="Footer Placeholder 5">
            <a:extLst>
              <a:ext uri="{FF2B5EF4-FFF2-40B4-BE49-F238E27FC236}">
                <a16:creationId xmlns="" xmlns:a16="http://schemas.microsoft.com/office/drawing/2014/main" id="{2F33D8C8-DFA8-4407-87D0-A5001E99677A}"/>
              </a:ext>
            </a:extLst>
          </p:cNvPr>
          <p:cNvSpPr>
            <a:spLocks noGrp="1"/>
          </p:cNvSpPr>
          <p:nvPr>
            <p:ph type="ftr" sz="quarter" idx="11"/>
          </p:nvPr>
        </p:nvSpPr>
        <p:spPr/>
        <p:txBody>
          <a:bodyPr/>
          <a:lstStyle/>
          <a:p>
            <a:r>
              <a:rPr lang="en-US"/>
              <a:t>43e-BM/HR/HDCV/FSOFT V1.2 - ©FPT SOFTWARE – Corporate Training Center</a:t>
            </a:r>
          </a:p>
        </p:txBody>
      </p:sp>
      <p:sp>
        <p:nvSpPr>
          <p:cNvPr id="8" name="Title 7">
            <a:extLst>
              <a:ext uri="{FF2B5EF4-FFF2-40B4-BE49-F238E27FC236}">
                <a16:creationId xmlns="" xmlns:a16="http://schemas.microsoft.com/office/drawing/2014/main" id="{3AE1A2FE-E320-4BCE-99AF-40A1E5E4418E}"/>
              </a:ext>
            </a:extLst>
          </p:cNvPr>
          <p:cNvSpPr>
            <a:spLocks noGrp="1"/>
          </p:cNvSpPr>
          <p:nvPr>
            <p:ph type="title"/>
          </p:nvPr>
        </p:nvSpPr>
        <p:spPr/>
        <p:txBody>
          <a:bodyPr/>
          <a:lstStyle/>
          <a:p>
            <a:r>
              <a:rPr lang="en-GB" dirty="0"/>
              <a:t>Frequent Verification &amp; Validation</a:t>
            </a:r>
            <a:endParaRPr lang="en-US" dirty="0"/>
          </a:p>
        </p:txBody>
      </p:sp>
      <p:pic>
        <p:nvPicPr>
          <p:cNvPr id="10" name="Picture 9">
            <a:extLst>
              <a:ext uri="{FF2B5EF4-FFF2-40B4-BE49-F238E27FC236}">
                <a16:creationId xmlns="" xmlns:a16="http://schemas.microsoft.com/office/drawing/2014/main" id="{5D716380-1619-4137-969A-7A9CF7E61E5F}"/>
              </a:ext>
            </a:extLst>
          </p:cNvPr>
          <p:cNvPicPr>
            <a:picLocks noChangeAspect="1"/>
          </p:cNvPicPr>
          <p:nvPr/>
        </p:nvPicPr>
        <p:blipFill>
          <a:blip r:embed="rId2"/>
          <a:stretch>
            <a:fillRect/>
          </a:stretch>
        </p:blipFill>
        <p:spPr>
          <a:xfrm>
            <a:off x="945930" y="1214480"/>
            <a:ext cx="10140707" cy="5081799"/>
          </a:xfrm>
          <a:prstGeom prst="rect">
            <a:avLst/>
          </a:prstGeom>
        </p:spPr>
      </p:pic>
    </p:spTree>
    <p:extLst>
      <p:ext uri="{BB962C8B-B14F-4D97-AF65-F5344CB8AC3E}">
        <p14:creationId xmlns:p14="http://schemas.microsoft.com/office/powerpoint/2010/main" val="99391210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6E72DFAD-4293-4DDD-BE8A-7BFA214795D6}"/>
              </a:ext>
            </a:extLst>
          </p:cNvPr>
          <p:cNvSpPr>
            <a:spLocks noGrp="1"/>
          </p:cNvSpPr>
          <p:nvPr>
            <p:ph idx="1"/>
          </p:nvPr>
        </p:nvSpPr>
        <p:spPr/>
        <p:txBody>
          <a:bodyPr/>
          <a:lstStyle/>
          <a:p>
            <a:r>
              <a:rPr lang="en-GB" dirty="0"/>
              <a:t>Agile software projects automate as many of their tests as possible, which removes the human element from their execution.</a:t>
            </a:r>
          </a:p>
          <a:p>
            <a:r>
              <a:rPr lang="en-GB" dirty="0"/>
              <a:t>Automation also allows the tests to be run more frequently at a lower cost</a:t>
            </a:r>
          </a:p>
          <a:p>
            <a:r>
              <a:rPr lang="en-GB" dirty="0"/>
              <a:t>The goal of frequent verification and validation is to find issues as soon as possible and keep them low on the cost of change curve</a:t>
            </a:r>
            <a:endParaRPr lang="en-US" dirty="0"/>
          </a:p>
        </p:txBody>
      </p:sp>
      <p:sp>
        <p:nvSpPr>
          <p:cNvPr id="3" name="Date Placeholder 2">
            <a:extLst>
              <a:ext uri="{FF2B5EF4-FFF2-40B4-BE49-F238E27FC236}">
                <a16:creationId xmlns="" xmlns:a16="http://schemas.microsoft.com/office/drawing/2014/main" id="{57BE18CF-C743-44D2-8088-F264A383FF15}"/>
              </a:ext>
            </a:extLst>
          </p:cNvPr>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a:extLst>
              <a:ext uri="{FF2B5EF4-FFF2-40B4-BE49-F238E27FC236}">
                <a16:creationId xmlns="" xmlns:a16="http://schemas.microsoft.com/office/drawing/2014/main" id="{E8AA94CD-FB8B-4CEA-BAAA-9E98CA6519B1}"/>
              </a:ext>
            </a:extLst>
          </p:cNvPr>
          <p:cNvSpPr>
            <a:spLocks noGrp="1"/>
          </p:cNvSpPr>
          <p:nvPr>
            <p:ph type="sldNum" sz="quarter" idx="12"/>
          </p:nvPr>
        </p:nvSpPr>
        <p:spPr/>
        <p:txBody>
          <a:bodyPr/>
          <a:lstStyle/>
          <a:p>
            <a:fld id="{7F5043F6-4AAB-41F8-A27F-F80078A20D2B}" type="slidenum">
              <a:rPr lang="en-US" smtClean="0"/>
              <a:t>72</a:t>
            </a:fld>
            <a:endParaRPr lang="en-US"/>
          </a:p>
        </p:txBody>
      </p:sp>
      <p:sp>
        <p:nvSpPr>
          <p:cNvPr id="5" name="Footer Placeholder 4">
            <a:extLst>
              <a:ext uri="{FF2B5EF4-FFF2-40B4-BE49-F238E27FC236}">
                <a16:creationId xmlns="" xmlns:a16="http://schemas.microsoft.com/office/drawing/2014/main" id="{BCF95AB3-745C-4251-82C0-719DFE14CC6E}"/>
              </a:ext>
            </a:extLst>
          </p:cNvPr>
          <p:cNvSpPr>
            <a:spLocks noGrp="1"/>
          </p:cNvSpPr>
          <p:nvPr>
            <p:ph type="ftr" sz="quarter" idx="11"/>
          </p:nvPr>
        </p:nvSpPr>
        <p:spPr/>
        <p:txBody>
          <a:bodyPr/>
          <a:lstStyle/>
          <a:p>
            <a:r>
              <a:rPr lang="en-US"/>
              <a:t>43e-BM/HR/HDCV/FSOFT V1.2 - ©FPT SOFTWARE – Corporate Training Center</a:t>
            </a:r>
          </a:p>
        </p:txBody>
      </p:sp>
      <p:sp>
        <p:nvSpPr>
          <p:cNvPr id="6" name="Title 5">
            <a:extLst>
              <a:ext uri="{FF2B5EF4-FFF2-40B4-BE49-F238E27FC236}">
                <a16:creationId xmlns="" xmlns:a16="http://schemas.microsoft.com/office/drawing/2014/main" id="{518DC740-C14D-4F5F-98AD-C52485468E50}"/>
              </a:ext>
            </a:extLst>
          </p:cNvPr>
          <p:cNvSpPr>
            <a:spLocks noGrp="1"/>
          </p:cNvSpPr>
          <p:nvPr>
            <p:ph type="title"/>
          </p:nvPr>
        </p:nvSpPr>
        <p:spPr/>
        <p:txBody>
          <a:bodyPr>
            <a:normAutofit fontScale="90000"/>
          </a:bodyPr>
          <a:lstStyle/>
          <a:p>
            <a:r>
              <a:rPr lang="en-GB" dirty="0"/>
              <a:t>Testing and Verification in Software Development</a:t>
            </a:r>
            <a:endParaRPr lang="en-US" dirty="0"/>
          </a:p>
        </p:txBody>
      </p:sp>
    </p:spTree>
    <p:extLst>
      <p:ext uri="{BB962C8B-B14F-4D97-AF65-F5344CB8AC3E}">
        <p14:creationId xmlns:p14="http://schemas.microsoft.com/office/powerpoint/2010/main" val="297879652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6E72DFAD-4293-4DDD-BE8A-7BFA214795D6}"/>
              </a:ext>
            </a:extLst>
          </p:cNvPr>
          <p:cNvSpPr>
            <a:spLocks noGrp="1"/>
          </p:cNvSpPr>
          <p:nvPr>
            <p:ph idx="1"/>
          </p:nvPr>
        </p:nvSpPr>
        <p:spPr/>
        <p:txBody>
          <a:bodyPr>
            <a:normAutofit fontScale="92500" lnSpcReduction="20000"/>
          </a:bodyPr>
          <a:lstStyle/>
          <a:p>
            <a:r>
              <a:rPr lang="en-GB" dirty="0"/>
              <a:t>Exploratory and Usability Testing</a:t>
            </a:r>
          </a:p>
          <a:p>
            <a:pPr lvl="1"/>
            <a:r>
              <a:rPr lang="en-GB" dirty="0"/>
              <a:t>Exploratory testing</a:t>
            </a:r>
          </a:p>
          <a:p>
            <a:pPr lvl="2"/>
            <a:r>
              <a:rPr lang="en-GB" dirty="0"/>
              <a:t>Differs from scripted testing that attempts to exercise all the functional components of a system</a:t>
            </a:r>
          </a:p>
          <a:p>
            <a:pPr lvl="2"/>
            <a:r>
              <a:rPr lang="en-GB" dirty="0"/>
              <a:t>Relies on the tester’s autonomy, skill, and creativity in trying to discover issues and unexpected behaviour.</a:t>
            </a:r>
          </a:p>
          <a:p>
            <a:pPr lvl="1"/>
            <a:r>
              <a:rPr lang="en-GB" dirty="0"/>
              <a:t>Usability testing</a:t>
            </a:r>
          </a:p>
          <a:p>
            <a:pPr lvl="2"/>
            <a:r>
              <a:rPr lang="en-GB" dirty="0"/>
              <a:t>Attempts to answer the question, “How will an end user respond to the system under realistic conditions?”</a:t>
            </a:r>
          </a:p>
          <a:p>
            <a:pPr lvl="2"/>
            <a:r>
              <a:rPr lang="en-GB" dirty="0"/>
              <a:t>diagnose how easy it is to use the system, and help uncover where there are problems that might need redesign or changes</a:t>
            </a:r>
          </a:p>
          <a:p>
            <a:pPr lvl="2"/>
            <a:r>
              <a:rPr lang="en-GB" dirty="0"/>
              <a:t>This typically involves observing users as they interact with the system for the first time.</a:t>
            </a:r>
          </a:p>
          <a:p>
            <a:r>
              <a:rPr lang="en-GB" dirty="0"/>
              <a:t>Continuous Integration</a:t>
            </a:r>
          </a:p>
          <a:p>
            <a:pPr lvl="1"/>
            <a:r>
              <a:rPr lang="en-GB" dirty="0"/>
              <a:t>Frequently incorporate new and changed code into their project code repository.</a:t>
            </a:r>
          </a:p>
          <a:p>
            <a:pPr lvl="1"/>
            <a:r>
              <a:rPr lang="en-GB" dirty="0"/>
              <a:t>This helps minimize the integration problems that result from multiple people making incompatible changes to the same code base</a:t>
            </a:r>
          </a:p>
          <a:p>
            <a:pPr lvl="1"/>
            <a:r>
              <a:rPr lang="en-GB" dirty="0"/>
              <a:t>The more frequently we make these code commits, the smaller the amount of code that needs to be changed to allow a new build (or version) of the software to compile successfully</a:t>
            </a:r>
            <a:endParaRPr lang="en-US" dirty="0"/>
          </a:p>
        </p:txBody>
      </p:sp>
      <p:sp>
        <p:nvSpPr>
          <p:cNvPr id="3" name="Date Placeholder 2">
            <a:extLst>
              <a:ext uri="{FF2B5EF4-FFF2-40B4-BE49-F238E27FC236}">
                <a16:creationId xmlns="" xmlns:a16="http://schemas.microsoft.com/office/drawing/2014/main" id="{57BE18CF-C743-44D2-8088-F264A383FF15}"/>
              </a:ext>
            </a:extLst>
          </p:cNvPr>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a:extLst>
              <a:ext uri="{FF2B5EF4-FFF2-40B4-BE49-F238E27FC236}">
                <a16:creationId xmlns="" xmlns:a16="http://schemas.microsoft.com/office/drawing/2014/main" id="{E8AA94CD-FB8B-4CEA-BAAA-9E98CA6519B1}"/>
              </a:ext>
            </a:extLst>
          </p:cNvPr>
          <p:cNvSpPr>
            <a:spLocks noGrp="1"/>
          </p:cNvSpPr>
          <p:nvPr>
            <p:ph type="sldNum" sz="quarter" idx="12"/>
          </p:nvPr>
        </p:nvSpPr>
        <p:spPr/>
        <p:txBody>
          <a:bodyPr/>
          <a:lstStyle/>
          <a:p>
            <a:fld id="{7F5043F6-4AAB-41F8-A27F-F80078A20D2B}" type="slidenum">
              <a:rPr lang="en-US" smtClean="0"/>
              <a:t>73</a:t>
            </a:fld>
            <a:endParaRPr lang="en-US"/>
          </a:p>
        </p:txBody>
      </p:sp>
      <p:sp>
        <p:nvSpPr>
          <p:cNvPr id="5" name="Footer Placeholder 4">
            <a:extLst>
              <a:ext uri="{FF2B5EF4-FFF2-40B4-BE49-F238E27FC236}">
                <a16:creationId xmlns="" xmlns:a16="http://schemas.microsoft.com/office/drawing/2014/main" id="{BCF95AB3-745C-4251-82C0-719DFE14CC6E}"/>
              </a:ext>
            </a:extLst>
          </p:cNvPr>
          <p:cNvSpPr>
            <a:spLocks noGrp="1"/>
          </p:cNvSpPr>
          <p:nvPr>
            <p:ph type="ftr" sz="quarter" idx="11"/>
          </p:nvPr>
        </p:nvSpPr>
        <p:spPr/>
        <p:txBody>
          <a:bodyPr/>
          <a:lstStyle/>
          <a:p>
            <a:r>
              <a:rPr lang="en-US"/>
              <a:t>43e-BM/HR/HDCV/FSOFT V1.2 - ©FPT SOFTWARE – Corporate Training Center</a:t>
            </a:r>
          </a:p>
        </p:txBody>
      </p:sp>
      <p:sp>
        <p:nvSpPr>
          <p:cNvPr id="6" name="Title 5">
            <a:extLst>
              <a:ext uri="{FF2B5EF4-FFF2-40B4-BE49-F238E27FC236}">
                <a16:creationId xmlns="" xmlns:a16="http://schemas.microsoft.com/office/drawing/2014/main" id="{518DC740-C14D-4F5F-98AD-C52485468E50}"/>
              </a:ext>
            </a:extLst>
          </p:cNvPr>
          <p:cNvSpPr>
            <a:spLocks noGrp="1"/>
          </p:cNvSpPr>
          <p:nvPr>
            <p:ph type="title"/>
          </p:nvPr>
        </p:nvSpPr>
        <p:spPr/>
        <p:txBody>
          <a:bodyPr>
            <a:normAutofit fontScale="90000"/>
          </a:bodyPr>
          <a:lstStyle/>
          <a:p>
            <a:r>
              <a:rPr lang="en-GB" dirty="0"/>
              <a:t>Testing and Verification in Software Development</a:t>
            </a:r>
            <a:endParaRPr lang="en-US" dirty="0"/>
          </a:p>
        </p:txBody>
      </p:sp>
    </p:spTree>
    <p:extLst>
      <p:ext uri="{BB962C8B-B14F-4D97-AF65-F5344CB8AC3E}">
        <p14:creationId xmlns:p14="http://schemas.microsoft.com/office/powerpoint/2010/main" val="344760242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F5043F6-4AAB-41F8-A27F-F80078A20D2B}" type="slidenum">
              <a:rPr lang="en-US" smtClean="0"/>
              <a:t>74</a:t>
            </a:fld>
            <a:endParaRPr lang="en-US" dirty="0"/>
          </a:p>
        </p:txBody>
      </p:sp>
      <p:pic>
        <p:nvPicPr>
          <p:cNvPr id="6" name="Picture Placeholder 5"/>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2978" r="22978"/>
          <a:stretch>
            <a:fillRect/>
          </a:stretch>
        </p:blipFill>
        <p:spPr/>
      </p:pic>
      <p:sp>
        <p:nvSpPr>
          <p:cNvPr id="3" name="Subtitle 2"/>
          <p:cNvSpPr>
            <a:spLocks noGrp="1"/>
          </p:cNvSpPr>
          <p:nvPr>
            <p:ph type="body" idx="1"/>
          </p:nvPr>
        </p:nvSpPr>
        <p:spPr>
          <a:xfrm>
            <a:off x="718279" y="2220288"/>
            <a:ext cx="5673811" cy="862461"/>
          </a:xfrm>
        </p:spPr>
        <p:txBody>
          <a:bodyPr>
            <a:noAutofit/>
          </a:bodyPr>
          <a:lstStyle/>
          <a:p>
            <a:r>
              <a:rPr lang="en-US" sz="4800" b="1" dirty="0">
                <a:latin typeface="+mj-lt"/>
                <a:ea typeface="+mj-ea"/>
                <a:cs typeface="+mj-cs"/>
              </a:rPr>
              <a:t>Stakeholder </a:t>
            </a:r>
            <a:r>
              <a:rPr lang="en-US" sz="4800" b="1" dirty="0" smtClean="0">
                <a:latin typeface="+mj-lt"/>
                <a:ea typeface="+mj-ea"/>
                <a:cs typeface="+mj-cs"/>
              </a:rPr>
              <a:t>Engagement</a:t>
            </a:r>
            <a:endParaRPr lang="en-US" sz="4800" b="1" dirty="0">
              <a:latin typeface="+mj-lt"/>
              <a:ea typeface="+mj-ea"/>
              <a:cs typeface="+mj-cs"/>
            </a:endParaRPr>
          </a:p>
        </p:txBody>
      </p:sp>
      <p:sp>
        <p:nvSpPr>
          <p:cNvPr id="7" name="Isosceles Triangle 12"/>
          <p:cNvSpPr/>
          <p:nvPr/>
        </p:nvSpPr>
        <p:spPr>
          <a:xfrm rot="12619814" flipV="1">
            <a:off x="2604774" y="4231578"/>
            <a:ext cx="3311451" cy="3732182"/>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2499565"/>
              <a:gd name="connsiteY0" fmla="*/ 1376940 h 2913062"/>
              <a:gd name="connsiteX1" fmla="*/ 805436 w 2499565"/>
              <a:gd name="connsiteY1" fmla="*/ 0 h 2913062"/>
              <a:gd name="connsiteX2" fmla="*/ 2499565 w 2499565"/>
              <a:gd name="connsiteY2" fmla="*/ 2913062 h 2913062"/>
              <a:gd name="connsiteX3" fmla="*/ 0 w 2499565"/>
              <a:gd name="connsiteY3" fmla="*/ 1376940 h 2913062"/>
              <a:gd name="connsiteX0" fmla="*/ 0 w 2509434"/>
              <a:gd name="connsiteY0" fmla="*/ 1376940 h 2847255"/>
              <a:gd name="connsiteX1" fmla="*/ 805436 w 2509434"/>
              <a:gd name="connsiteY1" fmla="*/ 0 h 2847255"/>
              <a:gd name="connsiteX2" fmla="*/ 2509434 w 2509434"/>
              <a:gd name="connsiteY2" fmla="*/ 2847255 h 2847255"/>
              <a:gd name="connsiteX3" fmla="*/ 0 w 2509434"/>
              <a:gd name="connsiteY3" fmla="*/ 1376940 h 2847255"/>
            </a:gdLst>
            <a:ahLst/>
            <a:cxnLst>
              <a:cxn ang="0">
                <a:pos x="connsiteX0" y="connsiteY0"/>
              </a:cxn>
              <a:cxn ang="0">
                <a:pos x="connsiteX1" y="connsiteY1"/>
              </a:cxn>
              <a:cxn ang="0">
                <a:pos x="connsiteX2" y="connsiteY2"/>
              </a:cxn>
              <a:cxn ang="0">
                <a:pos x="connsiteX3" y="connsiteY3"/>
              </a:cxn>
            </a:cxnLst>
            <a:rect l="l" t="t" r="r" b="b"/>
            <a:pathLst>
              <a:path w="2509434" h="2847255">
                <a:moveTo>
                  <a:pt x="0" y="1376940"/>
                </a:moveTo>
                <a:lnTo>
                  <a:pt x="805436" y="0"/>
                </a:lnTo>
                <a:lnTo>
                  <a:pt x="2509434" y="2847255"/>
                </a:lnTo>
                <a:lnTo>
                  <a:pt x="0" y="1376940"/>
                </a:lnTo>
                <a:close/>
              </a:path>
            </a:pathLst>
          </a:custGeom>
          <a:gradFill flip="none" rotWithShape="1">
            <a:gsLst>
              <a:gs pos="0">
                <a:schemeClr val="accent1"/>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Isosceles Triangle 12"/>
          <p:cNvSpPr/>
          <p:nvPr/>
        </p:nvSpPr>
        <p:spPr>
          <a:xfrm rot="12559242" flipH="1">
            <a:off x="4744083" y="5698152"/>
            <a:ext cx="4192182" cy="1802100"/>
          </a:xfrm>
          <a:custGeom>
            <a:avLst/>
            <a:gdLst>
              <a:gd name="connsiteX0" fmla="*/ 0 w 1427240"/>
              <a:gd name="connsiteY0" fmla="*/ 2219000 h 2219000"/>
              <a:gd name="connsiteX1" fmla="*/ 713620 w 1427240"/>
              <a:gd name="connsiteY1" fmla="*/ 0 h 2219000"/>
              <a:gd name="connsiteX2" fmla="*/ 1427240 w 1427240"/>
              <a:gd name="connsiteY2" fmla="*/ 2219000 h 2219000"/>
              <a:gd name="connsiteX3" fmla="*/ 0 w 1427240"/>
              <a:gd name="connsiteY3" fmla="*/ 2219000 h 2219000"/>
              <a:gd name="connsiteX0" fmla="*/ 0 w 2407741"/>
              <a:gd name="connsiteY0" fmla="*/ 2846961 h 2846961"/>
              <a:gd name="connsiteX1" fmla="*/ 1694121 w 2407741"/>
              <a:gd name="connsiteY1" fmla="*/ 0 h 2846961"/>
              <a:gd name="connsiteX2" fmla="*/ 2407741 w 2407741"/>
              <a:gd name="connsiteY2" fmla="*/ 2219000 h 2846961"/>
              <a:gd name="connsiteX3" fmla="*/ 0 w 2407741"/>
              <a:gd name="connsiteY3" fmla="*/ 2846961 h 2846961"/>
              <a:gd name="connsiteX0" fmla="*/ 0 w 3267057"/>
              <a:gd name="connsiteY0" fmla="*/ 2846961 h 2846961"/>
              <a:gd name="connsiteX1" fmla="*/ 1694121 w 3267057"/>
              <a:gd name="connsiteY1" fmla="*/ 0 h 2846961"/>
              <a:gd name="connsiteX2" fmla="*/ 3267057 w 3267057"/>
              <a:gd name="connsiteY2" fmla="*/ 2791877 h 2846961"/>
              <a:gd name="connsiteX3" fmla="*/ 0 w 3267057"/>
              <a:gd name="connsiteY3" fmla="*/ 2846961 h 2846961"/>
              <a:gd name="connsiteX0" fmla="*/ 0 w 3432310"/>
              <a:gd name="connsiteY0" fmla="*/ 2846961 h 2946113"/>
              <a:gd name="connsiteX1" fmla="*/ 1694121 w 3432310"/>
              <a:gd name="connsiteY1" fmla="*/ 0 h 2946113"/>
              <a:gd name="connsiteX2" fmla="*/ 3432310 w 3432310"/>
              <a:gd name="connsiteY2" fmla="*/ 2946113 h 2946113"/>
              <a:gd name="connsiteX3" fmla="*/ 0 w 3432310"/>
              <a:gd name="connsiteY3" fmla="*/ 2846961 h 2946113"/>
              <a:gd name="connsiteX0" fmla="*/ 0 w 3432312"/>
              <a:gd name="connsiteY0" fmla="*/ 2846961 h 2868995"/>
              <a:gd name="connsiteX1" fmla="*/ 1694121 w 3432312"/>
              <a:gd name="connsiteY1" fmla="*/ 0 h 2868995"/>
              <a:gd name="connsiteX2" fmla="*/ 3432312 w 3432312"/>
              <a:gd name="connsiteY2" fmla="*/ 2868995 h 2868995"/>
              <a:gd name="connsiteX3" fmla="*/ 0 w 3432312"/>
              <a:gd name="connsiteY3" fmla="*/ 2846961 h 2868995"/>
              <a:gd name="connsiteX0" fmla="*/ 0 w 3432314"/>
              <a:gd name="connsiteY0" fmla="*/ 2846961 h 2868995"/>
              <a:gd name="connsiteX1" fmla="*/ 1694121 w 3432314"/>
              <a:gd name="connsiteY1" fmla="*/ 0 h 2868995"/>
              <a:gd name="connsiteX2" fmla="*/ 3432314 w 3432314"/>
              <a:gd name="connsiteY2" fmla="*/ 2868995 h 2868995"/>
              <a:gd name="connsiteX3" fmla="*/ 0 w 3432314"/>
              <a:gd name="connsiteY3" fmla="*/ 2846961 h 2868995"/>
              <a:gd name="connsiteX0" fmla="*/ 0 w 3432316"/>
              <a:gd name="connsiteY0" fmla="*/ 2846961 h 2846961"/>
              <a:gd name="connsiteX1" fmla="*/ 1694121 w 3432316"/>
              <a:gd name="connsiteY1" fmla="*/ 0 h 2846961"/>
              <a:gd name="connsiteX2" fmla="*/ 3432316 w 3432316"/>
              <a:gd name="connsiteY2" fmla="*/ 2846961 h 2846961"/>
              <a:gd name="connsiteX3" fmla="*/ 0 w 3432316"/>
              <a:gd name="connsiteY3" fmla="*/ 2846961 h 2846961"/>
              <a:gd name="connsiteX0" fmla="*/ 0 w 3388250"/>
              <a:gd name="connsiteY0" fmla="*/ 2846961 h 2913062"/>
              <a:gd name="connsiteX1" fmla="*/ 1694121 w 3388250"/>
              <a:gd name="connsiteY1" fmla="*/ 0 h 2913062"/>
              <a:gd name="connsiteX2" fmla="*/ 3388250 w 3388250"/>
              <a:gd name="connsiteY2" fmla="*/ 2913062 h 2913062"/>
              <a:gd name="connsiteX3" fmla="*/ 0 w 3388250"/>
              <a:gd name="connsiteY3" fmla="*/ 2846961 h 2913062"/>
              <a:gd name="connsiteX0" fmla="*/ 0 w 3388250"/>
              <a:gd name="connsiteY0" fmla="*/ 1952875 h 2018976"/>
              <a:gd name="connsiteX1" fmla="*/ 1142393 w 3388250"/>
              <a:gd name="connsiteY1" fmla="*/ 0 h 2018976"/>
              <a:gd name="connsiteX2" fmla="*/ 3388250 w 3388250"/>
              <a:gd name="connsiteY2" fmla="*/ 2018976 h 2018976"/>
              <a:gd name="connsiteX3" fmla="*/ 0 w 3388250"/>
              <a:gd name="connsiteY3" fmla="*/ 1952875 h 2018976"/>
              <a:gd name="connsiteX0" fmla="*/ 0 w 3297704"/>
              <a:gd name="connsiteY0" fmla="*/ 1952875 h 1952875"/>
              <a:gd name="connsiteX1" fmla="*/ 1142393 w 3297704"/>
              <a:gd name="connsiteY1" fmla="*/ 0 h 1952875"/>
              <a:gd name="connsiteX2" fmla="*/ 3297704 w 3297704"/>
              <a:gd name="connsiteY2" fmla="*/ 1880104 h 1952875"/>
              <a:gd name="connsiteX3" fmla="*/ 0 w 3297704"/>
              <a:gd name="connsiteY3" fmla="*/ 1952875 h 1952875"/>
              <a:gd name="connsiteX0" fmla="*/ 0 w 3271947"/>
              <a:gd name="connsiteY0" fmla="*/ 1952875 h 1952875"/>
              <a:gd name="connsiteX1" fmla="*/ 1142393 w 3271947"/>
              <a:gd name="connsiteY1" fmla="*/ 0 h 1952875"/>
              <a:gd name="connsiteX2" fmla="*/ 3271947 w 3271947"/>
              <a:gd name="connsiteY2" fmla="*/ 1850718 h 1952875"/>
              <a:gd name="connsiteX3" fmla="*/ 0 w 3271947"/>
              <a:gd name="connsiteY3" fmla="*/ 1952875 h 1952875"/>
              <a:gd name="connsiteX0" fmla="*/ 0 w 3280798"/>
              <a:gd name="connsiteY0" fmla="*/ 1952875 h 1952875"/>
              <a:gd name="connsiteX1" fmla="*/ 1142393 w 3280798"/>
              <a:gd name="connsiteY1" fmla="*/ 0 h 1952875"/>
              <a:gd name="connsiteX2" fmla="*/ 3280798 w 3280798"/>
              <a:gd name="connsiteY2" fmla="*/ 1884528 h 1952875"/>
              <a:gd name="connsiteX3" fmla="*/ 0 w 3280798"/>
              <a:gd name="connsiteY3" fmla="*/ 1952875 h 1952875"/>
              <a:gd name="connsiteX0" fmla="*/ 0 w 3280798"/>
              <a:gd name="connsiteY0" fmla="*/ 1301727 h 1301727"/>
              <a:gd name="connsiteX1" fmla="*/ 762504 w 3280798"/>
              <a:gd name="connsiteY1" fmla="*/ 0 h 1301727"/>
              <a:gd name="connsiteX2" fmla="*/ 3280798 w 3280798"/>
              <a:gd name="connsiteY2" fmla="*/ 1233380 h 1301727"/>
              <a:gd name="connsiteX3" fmla="*/ 0 w 3280798"/>
              <a:gd name="connsiteY3" fmla="*/ 1301727 h 1301727"/>
              <a:gd name="connsiteX0" fmla="*/ 0 w 2306140"/>
              <a:gd name="connsiteY0" fmla="*/ 1301727 h 1301727"/>
              <a:gd name="connsiteX1" fmla="*/ 762504 w 2306140"/>
              <a:gd name="connsiteY1" fmla="*/ 0 h 1301727"/>
              <a:gd name="connsiteX2" fmla="*/ 2306140 w 2306140"/>
              <a:gd name="connsiteY2" fmla="*/ 1252858 h 1301727"/>
              <a:gd name="connsiteX3" fmla="*/ 0 w 2306140"/>
              <a:gd name="connsiteY3" fmla="*/ 1301727 h 1301727"/>
              <a:gd name="connsiteX0" fmla="*/ 0 w 2306140"/>
              <a:gd name="connsiteY0" fmla="*/ 1301727 h 1301727"/>
              <a:gd name="connsiteX1" fmla="*/ 762504 w 2306140"/>
              <a:gd name="connsiteY1" fmla="*/ 0 h 1301727"/>
              <a:gd name="connsiteX2" fmla="*/ 1666228 w 2306140"/>
              <a:gd name="connsiteY2" fmla="*/ 731193 h 1301727"/>
              <a:gd name="connsiteX3" fmla="*/ 2306140 w 2306140"/>
              <a:gd name="connsiteY3" fmla="*/ 1252858 h 1301727"/>
              <a:gd name="connsiteX4" fmla="*/ 0 w 2306140"/>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306140 w 2446516"/>
              <a:gd name="connsiteY3" fmla="*/ 1252858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89315 w 2446516"/>
              <a:gd name="connsiteY3" fmla="*/ 1257581 h 1301727"/>
              <a:gd name="connsiteX4" fmla="*/ 0 w 2446516"/>
              <a:gd name="connsiteY4" fmla="*/ 1301727 h 1301727"/>
              <a:gd name="connsiteX0" fmla="*/ 0 w 2446516"/>
              <a:gd name="connsiteY0" fmla="*/ 1301727 h 1301727"/>
              <a:gd name="connsiteX1" fmla="*/ 762504 w 2446516"/>
              <a:gd name="connsiteY1" fmla="*/ 0 h 1301727"/>
              <a:gd name="connsiteX2" fmla="*/ 2446516 w 2446516"/>
              <a:gd name="connsiteY2" fmla="*/ 956856 h 1301727"/>
              <a:gd name="connsiteX3" fmla="*/ 2277787 w 2446516"/>
              <a:gd name="connsiteY3" fmla="*/ 1260816 h 1301727"/>
              <a:gd name="connsiteX4" fmla="*/ 0 w 2446516"/>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7787 w 2439135"/>
              <a:gd name="connsiteY3" fmla="*/ 1260816 h 1301727"/>
              <a:gd name="connsiteX4" fmla="*/ 0 w 2439135"/>
              <a:gd name="connsiteY4" fmla="*/ 1301727 h 1301727"/>
              <a:gd name="connsiteX0" fmla="*/ 0 w 2439135"/>
              <a:gd name="connsiteY0" fmla="*/ 1301727 h 1301727"/>
              <a:gd name="connsiteX1" fmla="*/ 762504 w 2439135"/>
              <a:gd name="connsiteY1" fmla="*/ 0 h 1301727"/>
              <a:gd name="connsiteX2" fmla="*/ 2439135 w 2439135"/>
              <a:gd name="connsiteY2" fmla="*/ 952710 h 1301727"/>
              <a:gd name="connsiteX3" fmla="*/ 2270406 w 2439135"/>
              <a:gd name="connsiteY3" fmla="*/ 1256671 h 1301727"/>
              <a:gd name="connsiteX4" fmla="*/ 0 w 2439135"/>
              <a:gd name="connsiteY4" fmla="*/ 1301727 h 130172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2251496 w 2420225"/>
              <a:gd name="connsiteY3" fmla="*/ 1256671 h 1302637"/>
              <a:gd name="connsiteX4" fmla="*/ 0 w 2420225"/>
              <a:gd name="connsiteY4" fmla="*/ 1302637 h 1302637"/>
              <a:gd name="connsiteX0" fmla="*/ 0 w 2420225"/>
              <a:gd name="connsiteY0" fmla="*/ 1302637 h 1302637"/>
              <a:gd name="connsiteX1" fmla="*/ 743594 w 2420225"/>
              <a:gd name="connsiteY1" fmla="*/ 0 h 1302637"/>
              <a:gd name="connsiteX2" fmla="*/ 2420225 w 2420225"/>
              <a:gd name="connsiteY2" fmla="*/ 952710 h 1302637"/>
              <a:gd name="connsiteX3" fmla="*/ 0 w 2420225"/>
              <a:gd name="connsiteY3" fmla="*/ 1302637 h 1302637"/>
              <a:gd name="connsiteX0" fmla="*/ 0 w 3030295"/>
              <a:gd name="connsiteY0" fmla="*/ 1302637 h 1302637"/>
              <a:gd name="connsiteX1" fmla="*/ 743594 w 3030295"/>
              <a:gd name="connsiteY1" fmla="*/ 0 h 1302637"/>
              <a:gd name="connsiteX2" fmla="*/ 3030295 w 3030295"/>
              <a:gd name="connsiteY2" fmla="*/ 1281166 h 1302637"/>
              <a:gd name="connsiteX3" fmla="*/ 0 w 3030295"/>
              <a:gd name="connsiteY3" fmla="*/ 1302637 h 1302637"/>
            </a:gdLst>
            <a:ahLst/>
            <a:cxnLst>
              <a:cxn ang="0">
                <a:pos x="connsiteX0" y="connsiteY0"/>
              </a:cxn>
              <a:cxn ang="0">
                <a:pos x="connsiteX1" y="connsiteY1"/>
              </a:cxn>
              <a:cxn ang="0">
                <a:pos x="connsiteX2" y="connsiteY2"/>
              </a:cxn>
              <a:cxn ang="0">
                <a:pos x="connsiteX3" y="connsiteY3"/>
              </a:cxn>
            </a:cxnLst>
            <a:rect l="l" t="t" r="r" b="b"/>
            <a:pathLst>
              <a:path w="3030295" h="1302637">
                <a:moveTo>
                  <a:pt x="0" y="1302637"/>
                </a:moveTo>
                <a:lnTo>
                  <a:pt x="743594" y="0"/>
                </a:lnTo>
                <a:lnTo>
                  <a:pt x="3030295" y="1281166"/>
                </a:lnTo>
                <a:lnTo>
                  <a:pt x="0" y="1302637"/>
                </a:lnTo>
                <a:close/>
              </a:path>
            </a:pathLst>
          </a:custGeom>
          <a:gradFill flip="none" rotWithShape="1">
            <a:gsLst>
              <a:gs pos="0">
                <a:schemeClr val="accent1"/>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Isosceles Triangle 10"/>
          <p:cNvSpPr/>
          <p:nvPr/>
        </p:nvSpPr>
        <p:spPr>
          <a:xfrm rot="16200000">
            <a:off x="8195121" y="2861119"/>
            <a:ext cx="4411361" cy="3582397"/>
          </a:xfrm>
          <a:prstGeom prst="triangle">
            <a:avLst/>
          </a:prstGeom>
          <a:gradFill flip="none" rotWithShape="1">
            <a:gsLst>
              <a:gs pos="0">
                <a:schemeClr val="accent1"/>
              </a:gs>
              <a:gs pos="51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2118884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graphicFrame>
        <p:nvGraphicFramePr>
          <p:cNvPr id="9" name="Content Placeholder 8"/>
          <p:cNvGraphicFramePr>
            <a:graphicFrameLocks noGrp="1"/>
          </p:cNvGraphicFramePr>
          <p:nvPr>
            <p:ph idx="1"/>
          </p:nvPr>
        </p:nvGraphicFramePr>
        <p:xfrm>
          <a:off x="4403725" y="1155700"/>
          <a:ext cx="6951664" cy="3914304"/>
        </p:xfrm>
        <a:graphic>
          <a:graphicData uri="http://schemas.openxmlformats.org/drawingml/2006/table">
            <a:tbl>
              <a:tblPr firstRow="1" bandRow="1">
                <a:tableStyleId>{3B4B98B0-60AC-42C2-AFA5-B58CD77FA1E5}</a:tableStyleId>
              </a:tblPr>
              <a:tblGrid>
                <a:gridCol w="5915932">
                  <a:extLst>
                    <a:ext uri="{9D8B030D-6E8A-4147-A177-3AD203B41FA5}">
                      <a16:colId xmlns:a16="http://schemas.microsoft.com/office/drawing/2014/main" xmlns="" val="20000"/>
                    </a:ext>
                  </a:extLst>
                </a:gridCol>
                <a:gridCol w="1035732">
                  <a:extLst>
                    <a:ext uri="{9D8B030D-6E8A-4147-A177-3AD203B41FA5}">
                      <a16:colId xmlns:a16="http://schemas.microsoft.com/office/drawing/2014/main" xmlns="" val="20001"/>
                    </a:ext>
                  </a:extLst>
                </a:gridCol>
              </a:tblGrid>
              <a:tr h="652384">
                <a:tc>
                  <a:txBody>
                    <a:bodyPr/>
                    <a:lstStyle/>
                    <a:p>
                      <a:r>
                        <a:rPr lang="en-US" dirty="0"/>
                        <a:t>Domain III. Stakeholder Engagement</a:t>
                      </a:r>
                    </a:p>
                  </a:txBody>
                  <a:tcPr anchor="ctr"/>
                </a:tc>
                <a:tc>
                  <a:txBody>
                    <a:bodyPr/>
                    <a:lstStyle/>
                    <a:p>
                      <a:pPr algn="ctr"/>
                      <a:endParaRPr lang="en-US" b="0" dirty="0">
                        <a:solidFill>
                          <a:srgbClr val="0E69AF"/>
                        </a:solidFill>
                      </a:endParaRPr>
                    </a:p>
                  </a:txBody>
                  <a:tcPr anchor="ctr"/>
                </a:tc>
                <a:extLst>
                  <a:ext uri="{0D108BD9-81ED-4DB2-BD59-A6C34878D82A}">
                    <a16:rowId xmlns:a16="http://schemas.microsoft.com/office/drawing/2014/main" xmlns="" val="10000"/>
                  </a:ext>
                </a:extLst>
              </a:tr>
              <a:tr h="652384">
                <a:tc>
                  <a:txBody>
                    <a:bodyPr/>
                    <a:lstStyle/>
                    <a:p>
                      <a:r>
                        <a:rPr lang="en-GB" sz="1800" b="0" kern="1200" dirty="0">
                          <a:solidFill>
                            <a:schemeClr val="tx1"/>
                          </a:solidFill>
                          <a:latin typeface="+mn-lt"/>
                          <a:ea typeface="+mn-ea"/>
                          <a:cs typeface="+mn-cs"/>
                        </a:rPr>
                        <a:t>Taking Care of Stakeholders</a:t>
                      </a:r>
                      <a:endParaRPr lang="en-US" sz="1800" b="0" kern="1200" dirty="0">
                        <a:solidFill>
                          <a:schemeClr val="tx1"/>
                        </a:solidFill>
                        <a:latin typeface="+mn-lt"/>
                        <a:ea typeface="+mn-ea"/>
                        <a:cs typeface="+mn-cs"/>
                      </a:endParaRPr>
                    </a:p>
                  </a:txBody>
                  <a:tcPr anchor="ctr"/>
                </a:tc>
                <a:tc>
                  <a:txBody>
                    <a:bodyPr/>
                    <a:lstStyle/>
                    <a:p>
                      <a:pPr algn="ctr"/>
                      <a:endParaRPr lang="en-US" b="0" dirty="0">
                        <a:solidFill>
                          <a:srgbClr val="0E69AF"/>
                        </a:solidFill>
                      </a:endParaRPr>
                    </a:p>
                  </a:txBody>
                  <a:tcPr anchor="ctr"/>
                </a:tc>
                <a:extLst>
                  <a:ext uri="{0D108BD9-81ED-4DB2-BD59-A6C34878D82A}">
                    <a16:rowId xmlns:a16="http://schemas.microsoft.com/office/drawing/2014/main" xmlns="" val="10001"/>
                  </a:ext>
                </a:extLst>
              </a:tr>
              <a:tr h="65238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Establishing a Shared Vision</a:t>
                      </a:r>
                      <a:endParaRPr lang="en-US" b="1" dirty="0">
                        <a:solidFill>
                          <a:srgbClr val="0E69AF"/>
                        </a:solidFill>
                      </a:endParaRPr>
                    </a:p>
                  </a:txBody>
                  <a:tcPr anchor="ctr"/>
                </a:tc>
                <a:tc>
                  <a:txBody>
                    <a:bodyPr/>
                    <a:lstStyle/>
                    <a:p>
                      <a:pPr algn="ctr"/>
                      <a:endParaRPr lang="en-US" b="0" dirty="0">
                        <a:solidFill>
                          <a:srgbClr val="0E69AF"/>
                        </a:solidFill>
                      </a:endParaRPr>
                    </a:p>
                  </a:txBody>
                  <a:tcPr anchor="ctr"/>
                </a:tc>
                <a:extLst>
                  <a:ext uri="{0D108BD9-81ED-4DB2-BD59-A6C34878D82A}">
                    <a16:rowId xmlns:a16="http://schemas.microsoft.com/office/drawing/2014/main" xmlns="" val="10002"/>
                  </a:ext>
                </a:extLst>
              </a:tr>
              <a:tr h="652384">
                <a:tc>
                  <a:txBody>
                    <a:bodyPr/>
                    <a:lstStyle/>
                    <a:p>
                      <a:r>
                        <a:rPr lang="en-US" dirty="0"/>
                        <a:t>Communicating with </a:t>
                      </a:r>
                      <a:r>
                        <a:rPr lang="en-GB" sz="1800" b="0" kern="1200" dirty="0">
                          <a:solidFill>
                            <a:schemeClr val="tx1"/>
                          </a:solidFill>
                          <a:latin typeface="+mn-lt"/>
                          <a:ea typeface="+mn-ea"/>
                          <a:cs typeface="+mn-cs"/>
                        </a:rPr>
                        <a:t>Stakeholders</a:t>
                      </a:r>
                      <a:endParaRPr lang="en-US" b="1" dirty="0">
                        <a:solidFill>
                          <a:srgbClr val="0E69AF"/>
                        </a:solidFill>
                      </a:endParaRPr>
                    </a:p>
                  </a:txBody>
                  <a:tcPr anchor="ctr"/>
                </a:tc>
                <a:tc>
                  <a:txBody>
                    <a:bodyPr/>
                    <a:lstStyle/>
                    <a:p>
                      <a:pPr algn="ctr"/>
                      <a:endParaRPr lang="en-US" b="0" dirty="0">
                        <a:solidFill>
                          <a:srgbClr val="0E69AF"/>
                        </a:solidFill>
                      </a:endParaRPr>
                    </a:p>
                  </a:txBody>
                  <a:tcPr anchor="ctr"/>
                </a:tc>
                <a:extLst>
                  <a:ext uri="{0D108BD9-81ED-4DB2-BD59-A6C34878D82A}">
                    <a16:rowId xmlns:a16="http://schemas.microsoft.com/office/drawing/2014/main" xmlns="" val="10003"/>
                  </a:ext>
                </a:extLst>
              </a:tr>
              <a:tr h="652384">
                <a:tc>
                  <a:txBody>
                    <a:bodyPr/>
                    <a:lstStyle/>
                    <a:p>
                      <a:r>
                        <a:rPr lang="en-GB" sz="1800" kern="1200" dirty="0">
                          <a:solidFill>
                            <a:schemeClr val="tx1"/>
                          </a:solidFill>
                          <a:latin typeface="+mn-lt"/>
                          <a:ea typeface="+mn-ea"/>
                          <a:cs typeface="+mn-cs"/>
                        </a:rPr>
                        <a:t>Working Collaboratively</a:t>
                      </a:r>
                      <a:endParaRPr lang="en-US" sz="1800" kern="1200" dirty="0">
                        <a:solidFill>
                          <a:schemeClr val="tx1"/>
                        </a:solidFill>
                        <a:latin typeface="+mn-lt"/>
                        <a:ea typeface="+mn-ea"/>
                        <a:cs typeface="+mn-cs"/>
                      </a:endParaRPr>
                    </a:p>
                  </a:txBody>
                  <a:tcPr anchor="ctr"/>
                </a:tc>
                <a:tc>
                  <a:txBody>
                    <a:bodyPr/>
                    <a:lstStyle/>
                    <a:p>
                      <a:pPr algn="ctr"/>
                      <a:endParaRPr lang="en-US" b="0" dirty="0">
                        <a:solidFill>
                          <a:srgbClr val="0E69AF"/>
                        </a:solidFill>
                      </a:endParaRPr>
                    </a:p>
                  </a:txBody>
                  <a:tcPr anchor="ctr"/>
                </a:tc>
                <a:extLst>
                  <a:ext uri="{0D108BD9-81ED-4DB2-BD59-A6C34878D82A}">
                    <a16:rowId xmlns:a16="http://schemas.microsoft.com/office/drawing/2014/main" xmlns="" val="10004"/>
                  </a:ext>
                </a:extLst>
              </a:tr>
              <a:tr h="652384">
                <a:tc>
                  <a:txBody>
                    <a:bodyPr/>
                    <a:lstStyle/>
                    <a:p>
                      <a:r>
                        <a:rPr lang="en-GB" sz="1800" kern="1200" dirty="0">
                          <a:solidFill>
                            <a:schemeClr val="tx1"/>
                          </a:solidFill>
                          <a:latin typeface="+mn-lt"/>
                          <a:ea typeface="+mn-ea"/>
                          <a:cs typeface="+mn-cs"/>
                        </a:rPr>
                        <a:t>Using Critical Interpersonal Skills</a:t>
                      </a:r>
                      <a:endParaRPr lang="en-US" sz="1800" kern="1200" dirty="0">
                        <a:solidFill>
                          <a:schemeClr val="tx1"/>
                        </a:solidFill>
                        <a:latin typeface="+mn-lt"/>
                        <a:ea typeface="+mn-ea"/>
                        <a:cs typeface="+mn-cs"/>
                      </a:endParaRPr>
                    </a:p>
                  </a:txBody>
                  <a:tcPr anchor="ctr"/>
                </a:tc>
                <a:tc>
                  <a:txBody>
                    <a:bodyPr/>
                    <a:lstStyle/>
                    <a:p>
                      <a:pPr algn="ctr"/>
                      <a:endParaRPr lang="en-US" b="0" dirty="0">
                        <a:solidFill>
                          <a:srgbClr val="0E69AF"/>
                        </a:solidFill>
                      </a:endParaRPr>
                    </a:p>
                  </a:txBody>
                  <a:tcPr anchor="ctr"/>
                </a:tc>
                <a:extLst>
                  <a:ext uri="{0D108BD9-81ED-4DB2-BD59-A6C34878D82A}">
                    <a16:rowId xmlns:a16="http://schemas.microsoft.com/office/drawing/2014/main" xmlns="" val="10005"/>
                  </a:ext>
                </a:extLst>
              </a:tr>
            </a:tbl>
          </a:graphicData>
        </a:graphic>
      </p:graphicFrame>
      <p:sp>
        <p:nvSpPr>
          <p:cNvPr id="4" name="Text Placeholder 3"/>
          <p:cNvSpPr>
            <a:spLocks noGrp="1"/>
          </p:cNvSpPr>
          <p:nvPr>
            <p:ph type="body" sz="half" idx="2"/>
          </p:nvPr>
        </p:nvSpPr>
        <p:spPr/>
        <p:txBody>
          <a:bodyPr/>
          <a:lstStyle/>
          <a:p>
            <a:endParaRPr lang="en-US" dirty="0"/>
          </a:p>
        </p:txBody>
      </p:sp>
      <p:sp>
        <p:nvSpPr>
          <p:cNvPr id="5" name="Date Placeholder 4"/>
          <p:cNvSpPr>
            <a:spLocks noGrp="1"/>
          </p:cNvSpPr>
          <p:nvPr>
            <p:ph type="dt" sz="half" idx="10"/>
          </p:nvPr>
        </p:nvSpPr>
        <p:spPr/>
        <p:txBody>
          <a:bodyPr/>
          <a:lstStyle/>
          <a:p>
            <a:fld id="{D56E6933-6BBB-4B8A-BF7C-1C94675A4333}" type="datetime1">
              <a:rPr lang="en-US" smtClean="0"/>
              <a:t>10/4/2023</a:t>
            </a:fld>
            <a:endParaRPr lang="en-US"/>
          </a:p>
        </p:txBody>
      </p:sp>
      <p:sp>
        <p:nvSpPr>
          <p:cNvPr id="6" name="Footer Placeholder 5"/>
          <p:cNvSpPr>
            <a:spLocks noGrp="1"/>
          </p:cNvSpPr>
          <p:nvPr>
            <p:ph type="ftr" sz="quarter" idx="11"/>
          </p:nvPr>
        </p:nvSpPr>
        <p:spPr/>
        <p:txBody>
          <a:bodyPr/>
          <a:lstStyle/>
          <a:p>
            <a:r>
              <a:rPr lang="en-US"/>
              <a:t>43e-BM/HR/HDCV/FSOFT V1.2 - ©FPT SOFTWARE – Corporate Training Center</a:t>
            </a:r>
          </a:p>
        </p:txBody>
      </p:sp>
      <p:sp>
        <p:nvSpPr>
          <p:cNvPr id="7" name="Slide Number Placeholder 6"/>
          <p:cNvSpPr>
            <a:spLocks noGrp="1"/>
          </p:cNvSpPr>
          <p:nvPr>
            <p:ph type="sldNum" sz="quarter" idx="12"/>
          </p:nvPr>
        </p:nvSpPr>
        <p:spPr/>
        <p:txBody>
          <a:bodyPr/>
          <a:lstStyle/>
          <a:p>
            <a:fld id="{7F5043F6-4AAB-41F8-A27F-F80078A20D2B}" type="slidenum">
              <a:rPr lang="en-US" smtClean="0"/>
              <a:t>75</a:t>
            </a:fld>
            <a:endParaRPr lang="en-US"/>
          </a:p>
        </p:txBody>
      </p:sp>
    </p:spTree>
    <p:extLst>
      <p:ext uri="{BB962C8B-B14F-4D97-AF65-F5344CB8AC3E}">
        <p14:creationId xmlns:p14="http://schemas.microsoft.com/office/powerpoint/2010/main" val="111334397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EA92A62F-3188-4FC0-8718-A8C415800819}"/>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a16="http://schemas.microsoft.com/office/drawing/2014/main" xmlns="" id="{6EE18EE6-54DE-4A91-9384-EE433E772CEF}"/>
              </a:ext>
            </a:extLst>
          </p:cNvPr>
          <p:cNvSpPr>
            <a:spLocks noGrp="1"/>
          </p:cNvSpPr>
          <p:nvPr>
            <p:ph type="sldNum" sz="quarter" idx="12"/>
          </p:nvPr>
        </p:nvSpPr>
        <p:spPr/>
        <p:txBody>
          <a:bodyPr/>
          <a:lstStyle/>
          <a:p>
            <a:fld id="{7F5043F6-4AAB-41F8-A27F-F80078A20D2B}" type="slidenum">
              <a:rPr lang="en-US" smtClean="0"/>
              <a:t>76</a:t>
            </a:fld>
            <a:endParaRPr lang="en-US"/>
          </a:p>
        </p:txBody>
      </p:sp>
      <p:sp>
        <p:nvSpPr>
          <p:cNvPr id="3" name="Footer Placeholder 2">
            <a:extLst>
              <a:ext uri="{FF2B5EF4-FFF2-40B4-BE49-F238E27FC236}">
                <a16:creationId xmlns:a16="http://schemas.microsoft.com/office/drawing/2014/main" xmlns="" id="{61E60A37-58E4-4D14-A8C3-895B9BB94E12}"/>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a16="http://schemas.microsoft.com/office/drawing/2014/main" xmlns="" id="{2DB56882-487E-4A18-815E-23F4D42A19BC}"/>
              </a:ext>
            </a:extLst>
          </p:cNvPr>
          <p:cNvSpPr>
            <a:spLocks noGrp="1"/>
          </p:cNvSpPr>
          <p:nvPr>
            <p:ph type="title"/>
          </p:nvPr>
        </p:nvSpPr>
        <p:spPr/>
        <p:txBody>
          <a:bodyPr/>
          <a:lstStyle/>
          <a:p>
            <a:r>
              <a:rPr lang="en-GB" dirty="0"/>
              <a:t>Key Topics</a:t>
            </a:r>
            <a:endParaRPr lang="en-US" dirty="0"/>
          </a:p>
        </p:txBody>
      </p:sp>
      <p:sp>
        <p:nvSpPr>
          <p:cNvPr id="6" name="Content Placeholder 5">
            <a:extLst>
              <a:ext uri="{FF2B5EF4-FFF2-40B4-BE49-F238E27FC236}">
                <a16:creationId xmlns:a16="http://schemas.microsoft.com/office/drawing/2014/main" xmlns="" id="{769733AF-0DBE-4231-A031-6D75C622BC51}"/>
              </a:ext>
            </a:extLst>
          </p:cNvPr>
          <p:cNvSpPr>
            <a:spLocks noGrp="1"/>
          </p:cNvSpPr>
          <p:nvPr>
            <p:ph idx="1"/>
          </p:nvPr>
        </p:nvSpPr>
        <p:spPr/>
        <p:txBody>
          <a:bodyPr/>
          <a:lstStyle/>
          <a:p>
            <a:endParaRPr lang="en-US"/>
          </a:p>
        </p:txBody>
      </p:sp>
      <p:pic>
        <p:nvPicPr>
          <p:cNvPr id="8" name="Picture 7">
            <a:extLst>
              <a:ext uri="{FF2B5EF4-FFF2-40B4-BE49-F238E27FC236}">
                <a16:creationId xmlns:a16="http://schemas.microsoft.com/office/drawing/2014/main" xmlns="" id="{40D3495D-6467-4D4B-97D9-0A95B2247042}"/>
              </a:ext>
            </a:extLst>
          </p:cNvPr>
          <p:cNvPicPr>
            <a:picLocks noChangeAspect="1"/>
          </p:cNvPicPr>
          <p:nvPr/>
        </p:nvPicPr>
        <p:blipFill>
          <a:blip r:embed="rId2"/>
          <a:stretch>
            <a:fillRect/>
          </a:stretch>
        </p:blipFill>
        <p:spPr>
          <a:xfrm>
            <a:off x="711785" y="1019065"/>
            <a:ext cx="11353800" cy="5277214"/>
          </a:xfrm>
          <a:prstGeom prst="rect">
            <a:avLst/>
          </a:prstGeom>
        </p:spPr>
      </p:pic>
    </p:spTree>
    <p:extLst>
      <p:ext uri="{BB962C8B-B14F-4D97-AF65-F5344CB8AC3E}">
        <p14:creationId xmlns:p14="http://schemas.microsoft.com/office/powerpoint/2010/main" val="124029567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EA92A62F-3188-4FC0-8718-A8C415800819}"/>
              </a:ext>
            </a:extLst>
          </p:cNvPr>
          <p:cNvSpPr>
            <a:spLocks noGrp="1"/>
          </p:cNvSpPr>
          <p:nvPr>
            <p:ph type="dt" sz="half" idx="10"/>
          </p:nvPr>
        </p:nvSpPr>
        <p:spPr/>
        <p:txBody>
          <a:bodyPr/>
          <a:lstStyle/>
          <a:p>
            <a:fld id="{540DD4F6-33E9-45E4-B1E4-18DA564F71B0}" type="datetime1">
              <a:rPr lang="en-US" smtClean="0"/>
              <a:t>10/4/2023</a:t>
            </a:fld>
            <a:endParaRPr lang="en-US"/>
          </a:p>
        </p:txBody>
      </p:sp>
      <p:sp>
        <p:nvSpPr>
          <p:cNvPr id="4" name="Slide Number Placeholder 3">
            <a:extLst>
              <a:ext uri="{FF2B5EF4-FFF2-40B4-BE49-F238E27FC236}">
                <a16:creationId xmlns:a16="http://schemas.microsoft.com/office/drawing/2014/main" xmlns="" id="{6EE18EE6-54DE-4A91-9384-EE433E772CEF}"/>
              </a:ext>
            </a:extLst>
          </p:cNvPr>
          <p:cNvSpPr>
            <a:spLocks noGrp="1"/>
          </p:cNvSpPr>
          <p:nvPr>
            <p:ph type="sldNum" sz="quarter" idx="12"/>
          </p:nvPr>
        </p:nvSpPr>
        <p:spPr/>
        <p:txBody>
          <a:bodyPr/>
          <a:lstStyle/>
          <a:p>
            <a:fld id="{7F5043F6-4AAB-41F8-A27F-F80078A20D2B}" type="slidenum">
              <a:rPr lang="en-US" smtClean="0"/>
              <a:t>77</a:t>
            </a:fld>
            <a:endParaRPr lang="en-US"/>
          </a:p>
        </p:txBody>
      </p:sp>
      <p:sp>
        <p:nvSpPr>
          <p:cNvPr id="3" name="Footer Placeholder 2">
            <a:extLst>
              <a:ext uri="{FF2B5EF4-FFF2-40B4-BE49-F238E27FC236}">
                <a16:creationId xmlns:a16="http://schemas.microsoft.com/office/drawing/2014/main" xmlns="" id="{61E60A37-58E4-4D14-A8C3-895B9BB94E12}"/>
              </a:ext>
            </a:extLst>
          </p:cNvPr>
          <p:cNvSpPr>
            <a:spLocks noGrp="1"/>
          </p:cNvSpPr>
          <p:nvPr>
            <p:ph type="ftr" sz="quarter" idx="11"/>
          </p:nvPr>
        </p:nvSpPr>
        <p:spPr/>
        <p:txBody>
          <a:bodyPr/>
          <a:lstStyle/>
          <a:p>
            <a:r>
              <a:rPr lang="en-US"/>
              <a:t>43e-BM/HR/HDCV/FSOFT V1.2 - ©FPT SOFTWARE – Corporate Training Center</a:t>
            </a:r>
          </a:p>
        </p:txBody>
      </p:sp>
      <p:sp>
        <p:nvSpPr>
          <p:cNvPr id="7" name="Title 6">
            <a:extLst>
              <a:ext uri="{FF2B5EF4-FFF2-40B4-BE49-F238E27FC236}">
                <a16:creationId xmlns:a16="http://schemas.microsoft.com/office/drawing/2014/main" xmlns="" id="{2DB56882-487E-4A18-815E-23F4D42A19BC}"/>
              </a:ext>
            </a:extLst>
          </p:cNvPr>
          <p:cNvSpPr>
            <a:spLocks noGrp="1"/>
          </p:cNvSpPr>
          <p:nvPr>
            <p:ph type="title"/>
          </p:nvPr>
        </p:nvSpPr>
        <p:spPr/>
        <p:txBody>
          <a:bodyPr/>
          <a:lstStyle/>
          <a:p>
            <a:r>
              <a:rPr lang="en-GB" dirty="0"/>
              <a:t>Tasks</a:t>
            </a:r>
            <a:endParaRPr lang="en-US" dirty="0"/>
          </a:p>
        </p:txBody>
      </p:sp>
      <p:sp>
        <p:nvSpPr>
          <p:cNvPr id="6" name="Content Placeholder 5">
            <a:extLst>
              <a:ext uri="{FF2B5EF4-FFF2-40B4-BE49-F238E27FC236}">
                <a16:creationId xmlns:a16="http://schemas.microsoft.com/office/drawing/2014/main" xmlns="" id="{4F30A9CD-E945-4799-BC95-B5D423B14815}"/>
              </a:ext>
            </a:extLst>
          </p:cNvPr>
          <p:cNvSpPr>
            <a:spLocks noGrp="1"/>
          </p:cNvSpPr>
          <p:nvPr>
            <p:ph idx="1"/>
          </p:nvPr>
        </p:nvSpPr>
        <p:spPr/>
        <p:txBody>
          <a:bodyPr/>
          <a:lstStyle/>
          <a:p>
            <a:r>
              <a:rPr lang="en-GB" dirty="0"/>
              <a:t>Engage empowered business stakeholders.</a:t>
            </a:r>
          </a:p>
          <a:p>
            <a:r>
              <a:rPr lang="en-GB" dirty="0"/>
              <a:t>Share information frequently with all stakeholders.</a:t>
            </a:r>
          </a:p>
          <a:p>
            <a:r>
              <a:rPr lang="en-GB" dirty="0"/>
              <a:t>Form working agreements for participation.</a:t>
            </a:r>
          </a:p>
          <a:p>
            <a:r>
              <a:rPr lang="en-GB" dirty="0"/>
              <a:t>Assess organizational changes to maintain stakeholder engagement.</a:t>
            </a:r>
          </a:p>
          <a:p>
            <a:r>
              <a:rPr lang="en-GB" dirty="0"/>
              <a:t>Use collaborative decision making and conflict resolution.</a:t>
            </a:r>
          </a:p>
          <a:p>
            <a:r>
              <a:rPr lang="en-GB" dirty="0"/>
              <a:t>Establish a shared vision to align stakeholders.</a:t>
            </a:r>
          </a:p>
          <a:p>
            <a:r>
              <a:rPr lang="en-GB" dirty="0"/>
              <a:t>Maintain a shared understanding of success.</a:t>
            </a:r>
          </a:p>
          <a:p>
            <a:r>
              <a:rPr lang="en-GB" dirty="0"/>
              <a:t>Provide transparency for better decisions.</a:t>
            </a:r>
          </a:p>
          <a:p>
            <a:r>
              <a:rPr lang="en-GB" dirty="0"/>
              <a:t>Balance certainty and adaptability for better planning.</a:t>
            </a:r>
            <a:endParaRPr lang="en-US" dirty="0"/>
          </a:p>
        </p:txBody>
      </p:sp>
    </p:spTree>
    <p:extLst>
      <p:ext uri="{BB962C8B-B14F-4D97-AF65-F5344CB8AC3E}">
        <p14:creationId xmlns:p14="http://schemas.microsoft.com/office/powerpoint/2010/main" val="231082303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78</a:t>
            </a:fld>
            <a:endParaRPr lang="en-US"/>
          </a:p>
        </p:txBody>
      </p:sp>
      <p:sp>
        <p:nvSpPr>
          <p:cNvPr id="7" name="Title 6"/>
          <p:cNvSpPr>
            <a:spLocks noGrp="1"/>
          </p:cNvSpPr>
          <p:nvPr>
            <p:ph type="title"/>
          </p:nvPr>
        </p:nvSpPr>
        <p:spPr/>
        <p:txBody>
          <a:bodyPr/>
          <a:lstStyle/>
          <a:p>
            <a:r>
              <a:rPr lang="en-US" dirty="0"/>
              <a:t>Taking Care of Stakeholders</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1789538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lstStyle/>
          <a:p>
            <a:r>
              <a:rPr lang="en-GB" dirty="0"/>
              <a:t>Stakeholders, as defined in the PMBOK® Guide, are any people or groups who will be </a:t>
            </a:r>
            <a:r>
              <a:rPr lang="en-GB" b="1" dirty="0"/>
              <a:t>impacted</a:t>
            </a:r>
            <a:r>
              <a:rPr lang="en-GB" dirty="0"/>
              <a:t> by or have an impact on the project</a:t>
            </a:r>
          </a:p>
          <a:p>
            <a:r>
              <a:rPr lang="en-GB" dirty="0"/>
              <a:t>Includes the customers, sponsors, and business representatives, as well as the </a:t>
            </a:r>
            <a:r>
              <a:rPr lang="en-GB" b="1" dirty="0"/>
              <a:t>project leaders</a:t>
            </a:r>
            <a:r>
              <a:rPr lang="en-GB" dirty="0"/>
              <a:t>, </a:t>
            </a:r>
            <a:r>
              <a:rPr lang="en-GB" b="1" dirty="0"/>
              <a:t>development team</a:t>
            </a:r>
            <a:r>
              <a:rPr lang="en-GB" dirty="0"/>
              <a:t>, </a:t>
            </a:r>
            <a:r>
              <a:rPr lang="en-GB" b="1" dirty="0"/>
              <a:t>vendors</a:t>
            </a:r>
            <a:r>
              <a:rPr lang="en-GB" dirty="0"/>
              <a:t>, and other people inside or outside of the organization who will be </a:t>
            </a:r>
            <a:r>
              <a:rPr lang="en-GB" b="1" dirty="0"/>
              <a:t>affected</a:t>
            </a:r>
            <a:r>
              <a:rPr lang="en-GB" dirty="0"/>
              <a:t> by the project or its results, including the products end users.</a:t>
            </a:r>
          </a:p>
          <a:p>
            <a:r>
              <a:rPr lang="en-GB" dirty="0"/>
              <a:t>Getting stakeholders involved—in other words, engaging them in the project—is essential for the success of any project.</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79</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GB" dirty="0"/>
              <a:t>Stakeholders</a:t>
            </a:r>
            <a:endParaRPr lang="en-US" dirty="0"/>
          </a:p>
        </p:txBody>
      </p:sp>
    </p:spTree>
    <p:extLst>
      <p:ext uri="{BB962C8B-B14F-4D97-AF65-F5344CB8AC3E}">
        <p14:creationId xmlns:p14="http://schemas.microsoft.com/office/powerpoint/2010/main" val="762284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8</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pic>
        <p:nvPicPr>
          <p:cNvPr id="3074" name="Picture 2" descr="The Importance of Cross-Functional Instructional Design Teams | Global  Talent Advisors"/>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46066" y="2079223"/>
            <a:ext cx="9899868" cy="4277127"/>
          </a:xfrm>
          <a:prstGeom prst="rect">
            <a:avLst/>
          </a:prstGeom>
          <a:noFill/>
          <a:extLst>
            <a:ext uri="{909E8E84-426E-40DD-AFC4-6F175D3DCCD1}">
              <a14:hiddenFill xmlns:a14="http://schemas.microsoft.com/office/drawing/2010/main">
                <a:solidFill>
                  <a:srgbClr val="FFFFFF"/>
                </a:solidFill>
              </a14:hiddenFill>
            </a:ext>
          </a:extLst>
        </p:spPr>
      </p:pic>
      <p:sp>
        <p:nvSpPr>
          <p:cNvPr id="8" name="Title 5"/>
          <p:cNvSpPr txBox="1">
            <a:spLocks/>
          </p:cNvSpPr>
          <p:nvPr/>
        </p:nvSpPr>
        <p:spPr>
          <a:xfrm>
            <a:off x="838200" y="188161"/>
            <a:ext cx="10515600" cy="10058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rgbClr val="0E69AF"/>
                </a:solidFill>
                <a:latin typeface="+mj-lt"/>
                <a:ea typeface="+mj-ea"/>
                <a:cs typeface="+mj-cs"/>
              </a:defRPr>
            </a:lvl1pPr>
          </a:lstStyle>
          <a:p>
            <a:r>
              <a:rPr lang="en-US" dirty="0"/>
              <a:t>Agile characteristics</a:t>
            </a:r>
          </a:p>
        </p:txBody>
      </p:sp>
      <p:sp>
        <p:nvSpPr>
          <p:cNvPr id="9" name="Content Placeholder 6"/>
          <p:cNvSpPr txBox="1">
            <a:spLocks/>
          </p:cNvSpPr>
          <p:nvPr/>
        </p:nvSpPr>
        <p:spPr>
          <a:xfrm>
            <a:off x="838200" y="1030256"/>
            <a:ext cx="7772400" cy="163483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rgbClr val="0E69AF"/>
              </a:buClr>
              <a:buSzPct val="120000"/>
              <a:buFont typeface="Segoe UI" panose="020B0502040204020203"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rgbClr val="0E69AF"/>
              </a:buClr>
              <a:buSzPct val="120000"/>
              <a:buFont typeface="Segoe UI" panose="020B0502040204020203"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dirty="0">
                <a:solidFill>
                  <a:schemeClr val="bg2">
                    <a:lumMod val="90000"/>
                  </a:schemeClr>
                </a:solidFill>
              </a:rPr>
              <a:t>Iterative and incremental</a:t>
            </a:r>
          </a:p>
          <a:p>
            <a:pPr>
              <a:buFont typeface="Arial" panose="020B0604020202020204" pitchFamily="34" charset="0"/>
              <a:buChar char="•"/>
            </a:pPr>
            <a:r>
              <a:rPr lang="en-US" b="1" dirty="0">
                <a:solidFill>
                  <a:schemeClr val="accent3"/>
                </a:solidFill>
              </a:rPr>
              <a:t>Self-organizing and Cross-functional team</a:t>
            </a:r>
          </a:p>
        </p:txBody>
      </p:sp>
    </p:spTree>
    <p:extLst>
      <p:ext uri="{BB962C8B-B14F-4D97-AF65-F5344CB8AC3E}">
        <p14:creationId xmlns:p14="http://schemas.microsoft.com/office/powerpoint/2010/main" val="370780590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xmlns="" id="{F96C7CB5-C4FB-4335-AF16-DAE9B3C04B2F}"/>
              </a:ext>
            </a:extLst>
          </p:cNvPr>
          <p:cNvGraphicFramePr>
            <a:graphicFrameLocks noGrp="1"/>
          </p:cNvGraphicFramePr>
          <p:nvPr>
            <p:ph idx="1"/>
          </p:nvPr>
        </p:nvGraphicFramePr>
        <p:xfrm>
          <a:off x="838200" y="1228725"/>
          <a:ext cx="10515600" cy="5006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80</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endParaRPr lang="en-US" dirty="0"/>
          </a:p>
        </p:txBody>
      </p:sp>
    </p:spTree>
    <p:extLst>
      <p:ext uri="{BB962C8B-B14F-4D97-AF65-F5344CB8AC3E}">
        <p14:creationId xmlns:p14="http://schemas.microsoft.com/office/powerpoint/2010/main" val="352104580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a:xfrm>
            <a:off x="838200" y="137160"/>
            <a:ext cx="10515600" cy="1005840"/>
          </a:xfrm>
        </p:spPr>
        <p:txBody>
          <a:bodyPr anchor="ctr">
            <a:normAutofit/>
          </a:bodyPr>
          <a:lstStyle/>
          <a:p>
            <a:r>
              <a:rPr lang="en-US" dirty="0"/>
              <a:t>Identify all the stakeholders</a:t>
            </a:r>
          </a:p>
        </p:txBody>
      </p:sp>
      <p:sp>
        <p:nvSpPr>
          <p:cNvPr id="8" name="Content Placeholder 7">
            <a:extLst>
              <a:ext uri="{FF2B5EF4-FFF2-40B4-BE49-F238E27FC236}">
                <a16:creationId xmlns:a16="http://schemas.microsoft.com/office/drawing/2014/main" xmlns="" id="{56E06AD0-8013-4C03-8A7D-40C0A65F32CF}"/>
              </a:ext>
            </a:extLst>
          </p:cNvPr>
          <p:cNvSpPr>
            <a:spLocks noGrp="1"/>
          </p:cNvSpPr>
          <p:nvPr>
            <p:ph sz="half" idx="1"/>
          </p:nvPr>
        </p:nvSpPr>
        <p:spPr>
          <a:xfrm>
            <a:off x="838200" y="1234441"/>
            <a:ext cx="5621594" cy="5001767"/>
          </a:xfrm>
        </p:spPr>
        <p:txBody>
          <a:bodyPr>
            <a:normAutofit/>
          </a:bodyPr>
          <a:lstStyle/>
          <a:p>
            <a:r>
              <a:rPr lang="en-GB" dirty="0"/>
              <a:t>Sponsors, users, and functional managers =&gt; easy to identify</a:t>
            </a:r>
          </a:p>
          <a:p>
            <a:r>
              <a:rPr lang="en-GB" dirty="0"/>
              <a:t>Auditors, upstream providers of project inputs, or downstream consumers of project outputs =&gt; trickier to identify</a:t>
            </a:r>
            <a:endParaRPr lang="en-US" dirty="0"/>
          </a:p>
        </p:txBody>
      </p:sp>
      <p:pic>
        <p:nvPicPr>
          <p:cNvPr id="1026" name="Picture 2" descr="Identify and Communicate with Project Stakeholders - Project Management 101  - OpenClassrooms">
            <a:extLst>
              <a:ext uri="{FF2B5EF4-FFF2-40B4-BE49-F238E27FC236}">
                <a16:creationId xmlns:a16="http://schemas.microsoft.com/office/drawing/2014/main" xmlns="" id="{4260D314-BBC5-421A-9390-BACBE9D0A86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172200" y="2193798"/>
            <a:ext cx="5181600" cy="3083052"/>
          </a:xfrm>
          <a:prstGeom prst="rect">
            <a:avLst/>
          </a:prstGeom>
          <a:noFill/>
          <a:extLst>
            <a:ext uri="{909E8E84-426E-40DD-AFC4-6F175D3DCCD1}">
              <a14:hiddenFill xmlns:a14="http://schemas.microsoft.com/office/drawing/2010/main">
                <a:solidFill>
                  <a:srgbClr val="FFFFFF"/>
                </a:solidFill>
              </a14:hiddenFill>
            </a:ext>
          </a:extLst>
        </p:spPr>
      </p:pic>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81</a:t>
            </a:fld>
            <a:endParaRPr lang="en-US"/>
          </a:p>
        </p:txBody>
      </p:sp>
    </p:spTree>
    <p:extLst>
      <p:ext uri="{BB962C8B-B14F-4D97-AF65-F5344CB8AC3E}">
        <p14:creationId xmlns:p14="http://schemas.microsoft.com/office/powerpoint/2010/main" val="129944064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normAutofit/>
          </a:bodyPr>
          <a:lstStyle/>
          <a:p>
            <a:r>
              <a:rPr lang="en-GB" dirty="0"/>
              <a:t>If the project stakeholders are new to agile methods, they may need some basic education about how agile projects operate</a:t>
            </a:r>
          </a:p>
          <a:p>
            <a:r>
              <a:rPr lang="en-GB" dirty="0"/>
              <a:t>This education should include the goals, values, practices, and benefits of the agile approach to help them understand why the project will be executed in this manner.</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82</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Educating stakeholder about Agile</a:t>
            </a:r>
          </a:p>
        </p:txBody>
      </p:sp>
    </p:spTree>
    <p:extLst>
      <p:ext uri="{BB962C8B-B14F-4D97-AF65-F5344CB8AC3E}">
        <p14:creationId xmlns:p14="http://schemas.microsoft.com/office/powerpoint/2010/main" val="280127785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normAutofit fontScale="92500" lnSpcReduction="10000"/>
          </a:bodyPr>
          <a:lstStyle/>
          <a:p>
            <a:pPr marL="0" indent="0">
              <a:buNone/>
            </a:pPr>
            <a:r>
              <a:rPr lang="en-GB" b="1" dirty="0"/>
              <a:t>Recognize some of the concerns:</a:t>
            </a:r>
          </a:p>
          <a:p>
            <a:r>
              <a:rPr lang="en-GB" b="1" dirty="0"/>
              <a:t>Executives and project sponsors</a:t>
            </a:r>
            <a:r>
              <a:rPr lang="en-GB" dirty="0"/>
              <a:t>: Executives and sponsors are often concerned about the risk of failure due to the use of unprecedented practices and counterintuitive planning approaches, even though an agile approach actually provides better feedback loops for preventing failure.</a:t>
            </a:r>
          </a:p>
          <a:p>
            <a:r>
              <a:rPr lang="en-GB" b="1" dirty="0"/>
              <a:t>Managers</a:t>
            </a:r>
            <a:r>
              <a:rPr lang="en-GB" dirty="0"/>
              <a:t>: Managers may fear a loss of control or erosion of their role when projects assume an agile approach.</a:t>
            </a:r>
          </a:p>
          <a:p>
            <a:r>
              <a:rPr lang="en-GB" b="1" dirty="0"/>
              <a:t>The development team</a:t>
            </a:r>
            <a:r>
              <a:rPr lang="en-GB" dirty="0"/>
              <a:t>: The development team may resist agile methods if they feel that this new approach is being forced upon them by management.</a:t>
            </a:r>
          </a:p>
          <a:p>
            <a:r>
              <a:rPr lang="en-GB" b="1" dirty="0"/>
              <a:t>The user community</a:t>
            </a:r>
            <a:r>
              <a:rPr lang="en-GB" dirty="0"/>
              <a:t>: The user community is often worried they will not get all features they want or require, or that the early iterations will result in poor quality deliverables.</a:t>
            </a:r>
          </a:p>
          <a:p>
            <a:r>
              <a:rPr lang="en-GB" b="1" dirty="0"/>
              <a:t>Supporting groups</a:t>
            </a:r>
            <a:r>
              <a:rPr lang="en-GB" dirty="0"/>
              <a:t>: Other groups maybe concerned about an apparent lack of control, continual requests for their involvement, or the lack of a clear end point.</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83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Educating stakeholder about Agile</a:t>
            </a:r>
          </a:p>
        </p:txBody>
      </p:sp>
    </p:spTree>
    <p:extLst>
      <p:ext uri="{BB962C8B-B14F-4D97-AF65-F5344CB8AC3E}">
        <p14:creationId xmlns:p14="http://schemas.microsoft.com/office/powerpoint/2010/main" val="408849605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lstStyle/>
          <a:p>
            <a:r>
              <a:rPr lang="en-GB" dirty="0"/>
              <a:t>Continuing to engage them in the project as it progresses.</a:t>
            </a:r>
          </a:p>
          <a:p>
            <a:r>
              <a:rPr lang="en-GB" dirty="0"/>
              <a:t>One benefit of short iterations is that they prevent stakeholders from losing interest in the process</a:t>
            </a:r>
          </a:p>
          <a:p>
            <a:r>
              <a:rPr lang="en-GB" dirty="0"/>
              <a:t>One key reason to keep stakeholders engaged is to ensure we will hear about change requests as soon as possible</a:t>
            </a:r>
          </a:p>
          <a:p>
            <a:r>
              <a:rPr lang="en-GB" dirty="0"/>
              <a:t>An ongoing dialogue with our stakeholders will also help us identify potential risks, defects, and issues.</a:t>
            </a:r>
          </a:p>
          <a:p>
            <a:r>
              <a:rPr lang="en-GB" dirty="0"/>
              <a:t>One point to keep in mind when engaging stakeholders in project events is that not all stakeholders can be handled in the same way</a:t>
            </a:r>
          </a:p>
          <a:p>
            <a:r>
              <a:rPr lang="en-GB" dirty="0"/>
              <a:t>Another aspect of stakeholder stewardship is establishing a process for escalating issues that need a high level of authority to resolve</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84</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Keeping stakeholders engaged	</a:t>
            </a:r>
          </a:p>
        </p:txBody>
      </p:sp>
    </p:spTree>
    <p:extLst>
      <p:ext uri="{BB962C8B-B14F-4D97-AF65-F5344CB8AC3E}">
        <p14:creationId xmlns:p14="http://schemas.microsoft.com/office/powerpoint/2010/main" val="332958993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normAutofit lnSpcReduction="10000"/>
          </a:bodyPr>
          <a:lstStyle/>
          <a:p>
            <a:r>
              <a:rPr lang="en-GB" dirty="0"/>
              <a:t>Agile methods emphasize incorporating the sponsors’ and users’ priorities into the project’s priorities and execution</a:t>
            </a:r>
          </a:p>
          <a:p>
            <a:r>
              <a:rPr lang="en-GB" dirty="0"/>
              <a:t>Incorporating stakeholder values means making sure we do not plan or initiate work that the stakeholders don’t support or value at this time.</a:t>
            </a:r>
          </a:p>
          <a:p>
            <a:r>
              <a:rPr lang="en-GB" dirty="0"/>
              <a:t>The most important way that agile incorporates stakeholder values into a project is by engaging the product owner in the prioritization of the backlog</a:t>
            </a:r>
          </a:p>
          <a:p>
            <a:r>
              <a:rPr lang="en-GB" dirty="0"/>
              <a:t>Another way to incorporate stakeholder values and interests into the project activities is to invite stakeholders to planning meetings and retrospectives</a:t>
            </a:r>
          </a:p>
          <a:p>
            <a:r>
              <a:rPr lang="en-GB" dirty="0"/>
              <a:t>At the end of the day, it is the customers and sponsors who will determine whether our project is a success or a failure, so it is smart to plan our work and actions according to their values.</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85</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Incorporating stakeholder value</a:t>
            </a:r>
          </a:p>
        </p:txBody>
      </p:sp>
    </p:spTree>
    <p:extLst>
      <p:ext uri="{BB962C8B-B14F-4D97-AF65-F5344CB8AC3E}">
        <p14:creationId xmlns:p14="http://schemas.microsoft.com/office/powerpoint/2010/main" val="409709340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lstStyle/>
          <a:p>
            <a:r>
              <a:rPr lang="en-GB" dirty="0"/>
              <a:t>Get the right stakeholders</a:t>
            </a:r>
          </a:p>
          <a:p>
            <a:r>
              <a:rPr lang="en-GB" dirty="0"/>
              <a:t>Cement stakeholder involvement.</a:t>
            </a:r>
          </a:p>
          <a:p>
            <a:r>
              <a:rPr lang="en-GB" dirty="0"/>
              <a:t>Actively manage stakeholder interest.</a:t>
            </a:r>
          </a:p>
          <a:p>
            <a:r>
              <a:rPr lang="en-GB" dirty="0"/>
              <a:t>Frequently discuss what “done” looks like.</a:t>
            </a:r>
          </a:p>
          <a:p>
            <a:r>
              <a:rPr lang="en-GB" dirty="0"/>
              <a:t>Show progress and capabilities.</a:t>
            </a:r>
          </a:p>
          <a:p>
            <a:r>
              <a:rPr lang="en-GB" dirty="0"/>
              <a:t>Candidly discuss estimates and projections.</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86</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Principles of stakeholder engagement</a:t>
            </a:r>
          </a:p>
        </p:txBody>
      </p:sp>
    </p:spTree>
    <p:extLst>
      <p:ext uri="{BB962C8B-B14F-4D97-AF65-F5344CB8AC3E}">
        <p14:creationId xmlns:p14="http://schemas.microsoft.com/office/powerpoint/2010/main" val="312141364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87</a:t>
            </a:fld>
            <a:endParaRPr lang="en-US"/>
          </a:p>
        </p:txBody>
      </p:sp>
      <p:sp>
        <p:nvSpPr>
          <p:cNvPr id="7" name="Title 6"/>
          <p:cNvSpPr>
            <a:spLocks noGrp="1"/>
          </p:cNvSpPr>
          <p:nvPr>
            <p:ph type="title"/>
          </p:nvPr>
        </p:nvSpPr>
        <p:spPr/>
        <p:txBody>
          <a:bodyPr/>
          <a:lstStyle/>
          <a:p>
            <a:r>
              <a:rPr lang="en-US" dirty="0"/>
              <a:t>Establishing a Shared Vision</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7012817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lstStyle/>
          <a:p>
            <a:r>
              <a:rPr lang="en-GB" dirty="0"/>
              <a:t>Agile Chartering</a:t>
            </a:r>
          </a:p>
          <a:p>
            <a:r>
              <a:rPr lang="en-GB" dirty="0"/>
              <a:t>Definition of “Done”</a:t>
            </a:r>
          </a:p>
          <a:p>
            <a:r>
              <a:rPr lang="en-GB" dirty="0"/>
              <a:t>Agile Modelling</a:t>
            </a:r>
          </a:p>
          <a:p>
            <a:pPr lvl="1"/>
            <a:r>
              <a:rPr lang="en-GB" dirty="0"/>
              <a:t>Wireframes</a:t>
            </a:r>
          </a:p>
          <a:p>
            <a:pPr lvl="1"/>
            <a:r>
              <a:rPr lang="en-GB" dirty="0"/>
              <a:t>Personas</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88</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Establishing a Shared Vision</a:t>
            </a:r>
          </a:p>
        </p:txBody>
      </p:sp>
    </p:spTree>
    <p:extLst>
      <p:ext uri="{BB962C8B-B14F-4D97-AF65-F5344CB8AC3E}">
        <p14:creationId xmlns:p14="http://schemas.microsoft.com/office/powerpoint/2010/main" val="98712656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a:xfrm>
            <a:off x="838200" y="1228147"/>
            <a:ext cx="10515600" cy="2313839"/>
          </a:xfrm>
        </p:spPr>
        <p:txBody>
          <a:bodyPr/>
          <a:lstStyle/>
          <a:p>
            <a:r>
              <a:rPr lang="en-GB" dirty="0"/>
              <a:t>The project charter is one of the first documents produced for a project.</a:t>
            </a:r>
          </a:p>
          <a:p>
            <a:r>
              <a:rPr lang="en-GB" dirty="0"/>
              <a:t>It describes the project s goal, purpose, composition, and approach, and it provides authorization from the sponsor for the project to proceed.</a:t>
            </a:r>
          </a:p>
          <a:p>
            <a:r>
              <a:rPr lang="en-GB" dirty="0"/>
              <a:t>Agile charters can range from very lightweight worksheets and barely expanded vision statements to detailed documents.</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89</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Agile Chartering</a:t>
            </a:r>
          </a:p>
        </p:txBody>
      </p:sp>
      <p:graphicFrame>
        <p:nvGraphicFramePr>
          <p:cNvPr id="5" name="Table 5">
            <a:extLst>
              <a:ext uri="{FF2B5EF4-FFF2-40B4-BE49-F238E27FC236}">
                <a16:creationId xmlns:a16="http://schemas.microsoft.com/office/drawing/2014/main" xmlns="" id="{9EBBDECE-DCB4-45CC-9A43-55D345DC64EE}"/>
              </a:ext>
            </a:extLst>
          </p:cNvPr>
          <p:cNvGraphicFramePr>
            <a:graphicFrameLocks noGrp="1"/>
          </p:cNvGraphicFramePr>
          <p:nvPr/>
        </p:nvGraphicFramePr>
        <p:xfrm>
          <a:off x="838200" y="3595597"/>
          <a:ext cx="10515600" cy="276352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xmlns="" val="358530762"/>
                    </a:ext>
                  </a:extLst>
                </a:gridCol>
                <a:gridCol w="5257800">
                  <a:extLst>
                    <a:ext uri="{9D8B030D-6E8A-4147-A177-3AD203B41FA5}">
                      <a16:colId xmlns:a16="http://schemas.microsoft.com/office/drawing/2014/main" xmlns="" val="2965177354"/>
                    </a:ext>
                  </a:extLst>
                </a:gridCol>
              </a:tblGrid>
              <a:tr h="0">
                <a:tc>
                  <a:txBody>
                    <a:bodyPr/>
                    <a:lstStyle/>
                    <a:p>
                      <a:r>
                        <a:rPr lang="en-GB" dirty="0"/>
                        <a:t>Non-Agile Charter</a:t>
                      </a:r>
                      <a:endParaRPr lang="en-US" dirty="0"/>
                    </a:p>
                  </a:txBody>
                  <a:tcPr/>
                </a:tc>
                <a:tc>
                  <a:txBody>
                    <a:bodyPr/>
                    <a:lstStyle/>
                    <a:p>
                      <a:r>
                        <a:rPr lang="en-GB" dirty="0"/>
                        <a:t>Agile Charter</a:t>
                      </a:r>
                      <a:endParaRPr lang="en-US" dirty="0"/>
                    </a:p>
                  </a:txBody>
                  <a:tcPr/>
                </a:tc>
                <a:extLst>
                  <a:ext uri="{0D108BD9-81ED-4DB2-BD59-A6C34878D82A}">
                    <a16:rowId xmlns:a16="http://schemas.microsoft.com/office/drawing/2014/main" xmlns="" val="4293758574"/>
                  </a:ext>
                </a:extLst>
              </a:tr>
              <a:tr h="370840">
                <a:tc gridSpan="2">
                  <a:txBody>
                    <a:bodyPr/>
                    <a:lstStyle/>
                    <a:p>
                      <a:pPr marL="285750" indent="-285750">
                        <a:buFont typeface="Arial" panose="020B0604020202020204" pitchFamily="34" charset="0"/>
                        <a:buChar char="•"/>
                      </a:pPr>
                      <a:r>
                        <a:rPr lang="en-GB" dirty="0"/>
                        <a:t>High level</a:t>
                      </a:r>
                    </a:p>
                    <a:p>
                      <a:pPr marL="285750" indent="-285750">
                        <a:buFont typeface="Arial" panose="020B0604020202020204" pitchFamily="34" charset="0"/>
                        <a:buChar char="•"/>
                      </a:pPr>
                      <a:r>
                        <a:rPr lang="en-GB" dirty="0"/>
                        <a:t>Gain agreement about the project's W5H attributes (Who, What, Where, When, Why, and How)</a:t>
                      </a:r>
                    </a:p>
                    <a:p>
                      <a:pPr marL="285750" indent="-285750">
                        <a:buFont typeface="Arial" panose="020B0604020202020204" pitchFamily="34" charset="0"/>
                        <a:buChar char="•"/>
                      </a:pPr>
                      <a:r>
                        <a:rPr lang="en-GB" dirty="0"/>
                        <a:t>Obtain the authority to proceed</a:t>
                      </a:r>
                      <a:endParaRPr lang="en-US" dirty="0"/>
                    </a:p>
                  </a:txBody>
                  <a:tcPr/>
                </a:tc>
                <a:tc hMerge="1">
                  <a:txBody>
                    <a:bodyPr/>
                    <a:lstStyle/>
                    <a:p>
                      <a:endParaRPr lang="en-US" dirty="0"/>
                    </a:p>
                  </a:txBody>
                  <a:tcPr/>
                </a:tc>
                <a:extLst>
                  <a:ext uri="{0D108BD9-81ED-4DB2-BD59-A6C34878D82A}">
                    <a16:rowId xmlns:a16="http://schemas.microsoft.com/office/drawing/2014/main" xmlns="" val="2797922590"/>
                  </a:ext>
                </a:extLst>
              </a:tr>
              <a:tr h="370840">
                <a:tc>
                  <a:txBody>
                    <a:bodyPr/>
                    <a:lstStyle/>
                    <a:p>
                      <a:endParaRPr lang="en-US" dirty="0"/>
                    </a:p>
                  </a:txBody>
                  <a:tcPr/>
                </a:tc>
                <a:tc>
                  <a:txBody>
                    <a:bodyPr/>
                    <a:lstStyle/>
                    <a:p>
                      <a:endParaRPr lang="en-US" dirty="0"/>
                    </a:p>
                  </a:txBody>
                  <a:tcPr/>
                </a:tc>
                <a:extLst>
                  <a:ext uri="{0D108BD9-81ED-4DB2-BD59-A6C34878D82A}">
                    <a16:rowId xmlns:a16="http://schemas.microsoft.com/office/drawing/2014/main" xmlns="" val="3337862933"/>
                  </a:ext>
                </a:extLst>
              </a:tr>
              <a:tr h="370840">
                <a:tc>
                  <a:txBody>
                    <a:bodyPr/>
                    <a:lstStyle/>
                    <a:p>
                      <a:r>
                        <a:rPr lang="en-US" dirty="0"/>
                        <a:t>Focus: </a:t>
                      </a:r>
                      <a:r>
                        <a:rPr lang="en-US" b="1" dirty="0"/>
                        <a:t>What</a:t>
                      </a:r>
                      <a:r>
                        <a:rPr lang="en-US" dirty="0"/>
                        <a:t> will be built?</a:t>
                      </a:r>
                    </a:p>
                  </a:txBody>
                  <a:tcPr/>
                </a:tc>
                <a:tc>
                  <a:txBody>
                    <a:bodyPr/>
                    <a:lstStyle/>
                    <a:p>
                      <a:r>
                        <a:rPr lang="en-GB" dirty="0"/>
                        <a:t>Focus: </a:t>
                      </a:r>
                      <a:r>
                        <a:rPr lang="en-GB" b="1" dirty="0"/>
                        <a:t>How</a:t>
                      </a:r>
                      <a:r>
                        <a:rPr lang="en-GB" dirty="0"/>
                        <a:t> the project will be run?</a:t>
                      </a:r>
                      <a:endParaRPr lang="en-US" dirty="0"/>
                    </a:p>
                  </a:txBody>
                  <a:tcPr/>
                </a:tc>
                <a:extLst>
                  <a:ext uri="{0D108BD9-81ED-4DB2-BD59-A6C34878D82A}">
                    <a16:rowId xmlns:a16="http://schemas.microsoft.com/office/drawing/2014/main" xmlns="" val="3991255659"/>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xmlns="" val="3047371473"/>
                  </a:ext>
                </a:extLst>
              </a:tr>
              <a:tr h="370840">
                <a:tc>
                  <a:txBody>
                    <a:bodyPr/>
                    <a:lstStyle/>
                    <a:p>
                      <a:endParaRPr lang="en-US"/>
                    </a:p>
                  </a:txBody>
                  <a:tcPr/>
                </a:tc>
                <a:tc>
                  <a:txBody>
                    <a:bodyPr/>
                    <a:lstStyle/>
                    <a:p>
                      <a:endParaRPr lang="en-US" dirty="0"/>
                    </a:p>
                  </a:txBody>
                  <a:tcPr/>
                </a:tc>
                <a:extLst>
                  <a:ext uri="{0D108BD9-81ED-4DB2-BD59-A6C34878D82A}">
                    <a16:rowId xmlns:a16="http://schemas.microsoft.com/office/drawing/2014/main" xmlns="" val="2626790754"/>
                  </a:ext>
                </a:extLst>
              </a:tr>
            </a:tbl>
          </a:graphicData>
        </a:graphic>
      </p:graphicFrame>
    </p:spTree>
    <p:extLst>
      <p:ext uri="{BB962C8B-B14F-4D97-AF65-F5344CB8AC3E}">
        <p14:creationId xmlns:p14="http://schemas.microsoft.com/office/powerpoint/2010/main" val="24810617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p:cNvSpPr>
            <a:spLocks noGrp="1"/>
          </p:cNvSpPr>
          <p:nvPr>
            <p:ph type="sldNum" sz="quarter" idx="12"/>
          </p:nvPr>
        </p:nvSpPr>
        <p:spPr/>
        <p:txBody>
          <a:bodyPr/>
          <a:lstStyle/>
          <a:p>
            <a:fld id="{7F5043F6-4AAB-41F8-A27F-F80078A20D2B}" type="slidenum">
              <a:rPr lang="en-US" smtClean="0"/>
              <a:t>9</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6" name="Title 5"/>
          <p:cNvSpPr>
            <a:spLocks noGrp="1"/>
          </p:cNvSpPr>
          <p:nvPr>
            <p:ph type="title"/>
          </p:nvPr>
        </p:nvSpPr>
        <p:spPr/>
        <p:txBody>
          <a:bodyPr/>
          <a:lstStyle/>
          <a:p>
            <a:r>
              <a:rPr lang="en-US" dirty="0"/>
              <a:t>Agile Manifesto</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2561" y="640080"/>
            <a:ext cx="6305005" cy="5518838"/>
          </a:xfrm>
          <a:prstGeom prst="rect">
            <a:avLst/>
          </a:prstGeom>
        </p:spPr>
      </p:pic>
      <p:sp>
        <p:nvSpPr>
          <p:cNvPr id="9" name="TextBox 8"/>
          <p:cNvSpPr txBox="1"/>
          <p:nvPr/>
        </p:nvSpPr>
        <p:spPr>
          <a:xfrm>
            <a:off x="838200" y="1143000"/>
            <a:ext cx="4391298" cy="1754326"/>
          </a:xfrm>
          <a:prstGeom prst="rect">
            <a:avLst/>
          </a:prstGeom>
          <a:noFill/>
        </p:spPr>
        <p:txBody>
          <a:bodyPr wrap="square" rtlCol="0">
            <a:spAutoFit/>
          </a:bodyPr>
          <a:lstStyle/>
          <a:p>
            <a:pPr marL="342900" indent="-342900">
              <a:buAutoNum type="arabicPeriod"/>
            </a:pPr>
            <a:r>
              <a:rPr lang="en-US" b="1" i="1" dirty="0"/>
              <a:t>The format A over B</a:t>
            </a:r>
          </a:p>
          <a:p>
            <a:pPr marL="285750" indent="-285750">
              <a:buFontTx/>
              <a:buChar char="-"/>
            </a:pPr>
            <a:r>
              <a:rPr lang="en-US" i="1" dirty="0"/>
              <a:t>Intention, focus and effort </a:t>
            </a:r>
          </a:p>
          <a:p>
            <a:pPr marL="285750" indent="-285750">
              <a:buFontTx/>
              <a:buChar char="-"/>
            </a:pPr>
            <a:r>
              <a:rPr lang="en-US" i="1" dirty="0"/>
              <a:t>Value based, people engagement</a:t>
            </a:r>
          </a:p>
          <a:p>
            <a:r>
              <a:rPr lang="en-US" b="1" i="1" dirty="0"/>
              <a:t>2. NOT Do A instead of B</a:t>
            </a:r>
          </a:p>
          <a:p>
            <a:pPr marL="342900" indent="-342900">
              <a:buAutoNum type="arabicPeriod"/>
            </a:pPr>
            <a:endParaRPr lang="vi-VN" dirty="0"/>
          </a:p>
          <a:p>
            <a:endParaRPr lang="vi-VN" dirty="0"/>
          </a:p>
        </p:txBody>
      </p:sp>
    </p:spTree>
    <p:extLst>
      <p:ext uri="{BB962C8B-B14F-4D97-AF65-F5344CB8AC3E}">
        <p14:creationId xmlns:p14="http://schemas.microsoft.com/office/powerpoint/2010/main" val="354611506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a:xfrm>
            <a:off x="838199" y="1228147"/>
            <a:ext cx="10309965" cy="5008061"/>
          </a:xfrm>
        </p:spPr>
        <p:txBody>
          <a:bodyPr>
            <a:normAutofit/>
          </a:bodyPr>
          <a:lstStyle/>
          <a:p>
            <a:pPr marL="0" indent="0">
              <a:buNone/>
            </a:pPr>
            <a:r>
              <a:rPr lang="en-GB" dirty="0"/>
              <a:t>An agile charter will typically answer a subset (or all) of the following W5H questions:</a:t>
            </a:r>
          </a:p>
          <a:p>
            <a:pPr lvl="1"/>
            <a:r>
              <a:rPr lang="en-GB" b="1" dirty="0"/>
              <a:t>Who will be engaged?</a:t>
            </a:r>
            <a:r>
              <a:rPr lang="en-GB" dirty="0"/>
              <a:t>—A list of the project participants and involved stakeholders</a:t>
            </a:r>
          </a:p>
          <a:p>
            <a:pPr lvl="1"/>
            <a:r>
              <a:rPr lang="en-GB" b="1" dirty="0"/>
              <a:t>What is this project about?</a:t>
            </a:r>
            <a:r>
              <a:rPr lang="en-GB" dirty="0"/>
              <a:t>—A high-level description of the projects vision, mission, goals, and objectives</a:t>
            </a:r>
          </a:p>
          <a:p>
            <a:pPr lvl="1"/>
            <a:r>
              <a:rPr lang="en-GB" b="1" dirty="0"/>
              <a:t>Where will it occur?</a:t>
            </a:r>
            <a:r>
              <a:rPr lang="en-GB" dirty="0"/>
              <a:t>—Details of work sites, deployment requirements, etc.</a:t>
            </a:r>
          </a:p>
          <a:p>
            <a:pPr lvl="1"/>
            <a:r>
              <a:rPr lang="en-GB" b="1" dirty="0"/>
              <a:t>When will it start and end?</a:t>
            </a:r>
            <a:r>
              <a:rPr lang="en-GB" dirty="0"/>
              <a:t>—The project start and target end dates</a:t>
            </a:r>
          </a:p>
          <a:p>
            <a:pPr lvl="1"/>
            <a:r>
              <a:rPr lang="en-GB" b="1" dirty="0"/>
              <a:t>Why is it being undertaken?</a:t>
            </a:r>
            <a:r>
              <a:rPr lang="en-GB" dirty="0"/>
              <a:t>—The business rationale for the project</a:t>
            </a:r>
          </a:p>
          <a:p>
            <a:pPr lvl="1"/>
            <a:r>
              <a:rPr lang="en-GB" b="1" dirty="0"/>
              <a:t>How will it be undertaken?</a:t>
            </a:r>
            <a:r>
              <a:rPr lang="en-GB" dirty="0"/>
              <a:t>—A description of the approach (This is particularly important if agile methods are new to the organization or if changes from the standard approach, such as the increased involvement of the customer, need to be explained.)</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90</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Agile Chartering</a:t>
            </a:r>
          </a:p>
        </p:txBody>
      </p:sp>
    </p:spTree>
    <p:extLst>
      <p:ext uri="{BB962C8B-B14F-4D97-AF65-F5344CB8AC3E}">
        <p14:creationId xmlns:p14="http://schemas.microsoft.com/office/powerpoint/2010/main" val="185823093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A2D41503-34F4-420D-A17E-E3721A7E3830}"/>
              </a:ext>
            </a:extLst>
          </p:cNvPr>
          <p:cNvSpPr>
            <a:spLocks noGrp="1"/>
          </p:cNvSpPr>
          <p:nvPr>
            <p:ph idx="1"/>
          </p:nvPr>
        </p:nvSpPr>
        <p:spPr>
          <a:xfrm>
            <a:off x="838200" y="4281544"/>
            <a:ext cx="10515600" cy="2331187"/>
          </a:xfrm>
        </p:spPr>
        <p:txBody>
          <a:bodyPr>
            <a:normAutofit fontScale="92500" lnSpcReduction="10000"/>
          </a:bodyPr>
          <a:lstStyle/>
          <a:p>
            <a:pPr marL="0" indent="0">
              <a:buNone/>
            </a:pPr>
            <a:r>
              <a:rPr lang="en-GB" dirty="0"/>
              <a:t>For </a:t>
            </a:r>
            <a:r>
              <a:rPr lang="en-GB" b="1" dirty="0"/>
              <a:t>project managers </a:t>
            </a:r>
            <a:r>
              <a:rPr lang="en-GB" dirty="0"/>
              <a:t>who want to become </a:t>
            </a:r>
            <a:r>
              <a:rPr lang="en-GB" b="1" dirty="0"/>
              <a:t>agile project leaders</a:t>
            </a:r>
            <a:r>
              <a:rPr lang="en-GB" dirty="0"/>
              <a:t>, the "</a:t>
            </a:r>
            <a:r>
              <a:rPr lang="en-GB" b="1" dirty="0"/>
              <a:t>Learning to Lead Agile Teams</a:t>
            </a:r>
            <a:r>
              <a:rPr lang="en-GB" dirty="0"/>
              <a:t>" class is a </a:t>
            </a:r>
            <a:r>
              <a:rPr lang="en-GB" b="1" dirty="0"/>
              <a:t>three-day course </a:t>
            </a:r>
            <a:r>
              <a:rPr lang="en-GB" dirty="0"/>
              <a:t>that </a:t>
            </a:r>
            <a:r>
              <a:rPr lang="en-GB" b="1" dirty="0"/>
              <a:t>takes participants through a comprehensive agile development life cycle, incorporating real case studies and hands-on exercises</a:t>
            </a:r>
            <a:r>
              <a:rPr lang="en-GB" dirty="0"/>
              <a:t>. Unlike </a:t>
            </a:r>
            <a:r>
              <a:rPr lang="en-GB" b="1" dirty="0"/>
              <a:t>agile courses from generic training organizations,</a:t>
            </a:r>
            <a:r>
              <a:rPr lang="en-GB" dirty="0"/>
              <a:t> we </a:t>
            </a:r>
            <a:r>
              <a:rPr lang="en-GB" b="1" dirty="0"/>
              <a:t>only use instructors with hands-on agile project experience to ensure they can answer all your questions, and our supplementary materials include valuable tools, case studies and cheat sheets</a:t>
            </a:r>
            <a:r>
              <a:rPr lang="en-GB" dirty="0"/>
              <a:t>.</a:t>
            </a:r>
            <a:endParaRPr lang="en-US" dirty="0"/>
          </a:p>
        </p:txBody>
      </p:sp>
      <p:sp>
        <p:nvSpPr>
          <p:cNvPr id="3" name="Date Placeholder 2">
            <a:extLst>
              <a:ext uri="{FF2B5EF4-FFF2-40B4-BE49-F238E27FC236}">
                <a16:creationId xmlns:a16="http://schemas.microsoft.com/office/drawing/2014/main" xmlns="" id="{293F2392-EEA8-4F00-91A5-195A1FF9D139}"/>
              </a:ext>
            </a:extLst>
          </p:cNvPr>
          <p:cNvSpPr>
            <a:spLocks noGrp="1"/>
          </p:cNvSpPr>
          <p:nvPr>
            <p:ph type="dt" sz="half" idx="10"/>
          </p:nvPr>
        </p:nvSpPr>
        <p:spPr/>
        <p:txBody>
          <a:bodyPr/>
          <a:lstStyle/>
          <a:p>
            <a:fld id="{9A02AA4E-4351-4223-A8B1-0743B260C7E0}" type="datetime1">
              <a:rPr lang="en-US" smtClean="0"/>
              <a:t>10/4/2023</a:t>
            </a:fld>
            <a:endParaRPr lang="en-US"/>
          </a:p>
        </p:txBody>
      </p:sp>
      <p:sp>
        <p:nvSpPr>
          <p:cNvPr id="4" name="Slide Number Placeholder 3">
            <a:extLst>
              <a:ext uri="{FF2B5EF4-FFF2-40B4-BE49-F238E27FC236}">
                <a16:creationId xmlns:a16="http://schemas.microsoft.com/office/drawing/2014/main" xmlns="" id="{612B5B1C-4450-4D56-A0A7-990188C7008C}"/>
              </a:ext>
            </a:extLst>
          </p:cNvPr>
          <p:cNvSpPr>
            <a:spLocks noGrp="1"/>
          </p:cNvSpPr>
          <p:nvPr>
            <p:ph type="sldNum" sz="quarter" idx="12"/>
          </p:nvPr>
        </p:nvSpPr>
        <p:spPr/>
        <p:txBody>
          <a:bodyPr/>
          <a:lstStyle/>
          <a:p>
            <a:fld id="{7F5043F6-4AAB-41F8-A27F-F80078A20D2B}" type="slidenum">
              <a:rPr lang="en-US" smtClean="0"/>
              <a:t>91</a:t>
            </a:fld>
            <a:endParaRPr lang="en-US"/>
          </a:p>
        </p:txBody>
      </p:sp>
      <p:sp>
        <p:nvSpPr>
          <p:cNvPr id="5" name="Footer Placeholder 4">
            <a:extLst>
              <a:ext uri="{FF2B5EF4-FFF2-40B4-BE49-F238E27FC236}">
                <a16:creationId xmlns:a16="http://schemas.microsoft.com/office/drawing/2014/main" xmlns="" id="{1BDA53E6-6877-45A2-9F8C-C3C8AE49C433}"/>
              </a:ext>
            </a:extLst>
          </p:cNvPr>
          <p:cNvSpPr>
            <a:spLocks noGrp="1"/>
          </p:cNvSpPr>
          <p:nvPr>
            <p:ph type="ftr" sz="quarter" idx="11"/>
          </p:nvPr>
        </p:nvSpPr>
        <p:spPr/>
        <p:txBody>
          <a:bodyPr/>
          <a:lstStyle/>
          <a:p>
            <a:r>
              <a:rPr lang="en-US"/>
              <a:t>43e-BM/HR/HDCV/FSOFT V1.2 - ©FPT SOFTWARE – Corporate Training Center</a:t>
            </a:r>
          </a:p>
        </p:txBody>
      </p:sp>
      <p:sp>
        <p:nvSpPr>
          <p:cNvPr id="6" name="Title 5">
            <a:extLst>
              <a:ext uri="{FF2B5EF4-FFF2-40B4-BE49-F238E27FC236}">
                <a16:creationId xmlns:a16="http://schemas.microsoft.com/office/drawing/2014/main" xmlns="" id="{CB398D48-15A1-44D5-AB77-6D8B5069B6D7}"/>
              </a:ext>
            </a:extLst>
          </p:cNvPr>
          <p:cNvSpPr>
            <a:spLocks noGrp="1"/>
          </p:cNvSpPr>
          <p:nvPr>
            <p:ph type="title"/>
          </p:nvPr>
        </p:nvSpPr>
        <p:spPr/>
        <p:txBody>
          <a:bodyPr/>
          <a:lstStyle/>
          <a:p>
            <a:r>
              <a:rPr lang="en-US" dirty="0"/>
              <a:t>Agile Chartering</a:t>
            </a:r>
          </a:p>
        </p:txBody>
      </p:sp>
      <p:pic>
        <p:nvPicPr>
          <p:cNvPr id="7" name="Picture 6">
            <a:extLst>
              <a:ext uri="{FF2B5EF4-FFF2-40B4-BE49-F238E27FC236}">
                <a16:creationId xmlns:a16="http://schemas.microsoft.com/office/drawing/2014/main" xmlns="" id="{69C3CA88-4B10-4A59-A4F8-CDFDD0C997E2}"/>
              </a:ext>
            </a:extLst>
          </p:cNvPr>
          <p:cNvPicPr>
            <a:picLocks noChangeAspect="1"/>
          </p:cNvPicPr>
          <p:nvPr/>
        </p:nvPicPr>
        <p:blipFill>
          <a:blip r:embed="rId2"/>
          <a:stretch>
            <a:fillRect/>
          </a:stretch>
        </p:blipFill>
        <p:spPr>
          <a:xfrm>
            <a:off x="138952" y="1176972"/>
            <a:ext cx="5659420" cy="2891307"/>
          </a:xfrm>
          <a:prstGeom prst="rect">
            <a:avLst/>
          </a:prstGeom>
        </p:spPr>
      </p:pic>
      <p:pic>
        <p:nvPicPr>
          <p:cNvPr id="8" name="Picture 7">
            <a:extLst>
              <a:ext uri="{FF2B5EF4-FFF2-40B4-BE49-F238E27FC236}">
                <a16:creationId xmlns:a16="http://schemas.microsoft.com/office/drawing/2014/main" xmlns="" id="{A9C3A233-B0C6-4E95-B621-342168A79117}"/>
              </a:ext>
            </a:extLst>
          </p:cNvPr>
          <p:cNvPicPr>
            <a:picLocks noChangeAspect="1"/>
          </p:cNvPicPr>
          <p:nvPr/>
        </p:nvPicPr>
        <p:blipFill>
          <a:blip r:embed="rId3"/>
          <a:stretch>
            <a:fillRect/>
          </a:stretch>
        </p:blipFill>
        <p:spPr>
          <a:xfrm>
            <a:off x="5921954" y="1234926"/>
            <a:ext cx="6130344" cy="2775397"/>
          </a:xfrm>
          <a:prstGeom prst="rect">
            <a:avLst/>
          </a:prstGeom>
        </p:spPr>
      </p:pic>
    </p:spTree>
    <p:extLst>
      <p:ext uri="{BB962C8B-B14F-4D97-AF65-F5344CB8AC3E}">
        <p14:creationId xmlns:p14="http://schemas.microsoft.com/office/powerpoint/2010/main" val="377034633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lstStyle/>
          <a:p>
            <a:r>
              <a:rPr lang="en-GB" dirty="0"/>
              <a:t>Creating a shared definition of done is crucial for satisfying our stakeholders’ expectations. </a:t>
            </a:r>
          </a:p>
          <a:p>
            <a:r>
              <a:rPr lang="en-GB" dirty="0"/>
              <a:t>A shared definition of done is necessary at every level of an agile project, including:</a:t>
            </a:r>
          </a:p>
          <a:p>
            <a:pPr lvl="1"/>
            <a:r>
              <a:rPr lang="en-GB" b="1" dirty="0"/>
              <a:t>User stories</a:t>
            </a:r>
            <a:r>
              <a:rPr lang="en-GB" dirty="0"/>
              <a:t>: “For this story, done will mean developed, documented, and user acceptance tested.”</a:t>
            </a:r>
          </a:p>
          <a:p>
            <a:pPr lvl="1"/>
            <a:r>
              <a:rPr lang="en-GB" b="1" dirty="0"/>
              <a:t>Releases</a:t>
            </a:r>
            <a:r>
              <a:rPr lang="en-GB" dirty="0"/>
              <a:t>: “The first release will be deemed done when system Alpha is replaced and there are no Priority 1 defects or change requests.”</a:t>
            </a:r>
          </a:p>
          <a:p>
            <a:pPr lvl="1"/>
            <a:r>
              <a:rPr lang="en-GB" b="1" dirty="0"/>
              <a:t>Final project deliverables</a:t>
            </a:r>
            <a:r>
              <a:rPr lang="en-GB" dirty="0"/>
              <a:t>: “Done for the project will mean all high- and medium-priority features are implemented, there are two months of trouble-free operation, and the project receives satisfaction scores of greater than 70 percent from the user community.”</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92</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Definition of “Done”</a:t>
            </a:r>
          </a:p>
        </p:txBody>
      </p:sp>
    </p:spTree>
    <p:extLst>
      <p:ext uri="{BB962C8B-B14F-4D97-AF65-F5344CB8AC3E}">
        <p14:creationId xmlns:p14="http://schemas.microsoft.com/office/powerpoint/2010/main" val="28304806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lstStyle/>
          <a:p>
            <a:r>
              <a:rPr lang="en-GB" dirty="0"/>
              <a:t>The term “agile </a:t>
            </a:r>
            <a:r>
              <a:rPr lang="en-GB" dirty="0" err="1"/>
              <a:t>modeling</a:t>
            </a:r>
            <a:r>
              <a:rPr lang="en-GB" dirty="0"/>
              <a:t>” refers to the various </a:t>
            </a:r>
            <a:r>
              <a:rPr lang="en-GB" dirty="0" err="1"/>
              <a:t>modeling</a:t>
            </a:r>
            <a:r>
              <a:rPr lang="en-GB" dirty="0"/>
              <a:t> techniques that are commonly used on agile projects.</a:t>
            </a:r>
          </a:p>
          <a:p>
            <a:r>
              <a:rPr lang="en-GB" dirty="0"/>
              <a:t>While models are important in agile methods, their main value often lies in the discussion and creation of the model, rather than the final output.</a:t>
            </a:r>
          </a:p>
          <a:p>
            <a:r>
              <a:rPr lang="en-GB" dirty="0"/>
              <a:t>As a reflection of this, agile models are often sketched on whiteboards and then photographed as a means of recording them</a:t>
            </a:r>
          </a:p>
          <a:p>
            <a:r>
              <a:rPr lang="en-GB" dirty="0"/>
              <a:t>The types of agile models that can be created during agile </a:t>
            </a:r>
            <a:r>
              <a:rPr lang="en-GB" dirty="0" err="1"/>
              <a:t>modeling</a:t>
            </a:r>
            <a:r>
              <a:rPr lang="en-GB" dirty="0"/>
              <a:t> include:</a:t>
            </a:r>
          </a:p>
          <a:p>
            <a:pPr lvl="1"/>
            <a:r>
              <a:rPr lang="en-GB" dirty="0"/>
              <a:t>Use case diagrams</a:t>
            </a:r>
          </a:p>
          <a:p>
            <a:pPr lvl="1"/>
            <a:r>
              <a:rPr lang="en-GB" dirty="0"/>
              <a:t>Data models</a:t>
            </a:r>
          </a:p>
          <a:p>
            <a:pPr lvl="1"/>
            <a:r>
              <a:rPr lang="en-GB" dirty="0"/>
              <a:t>Screen designs</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93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Agile Modeling</a:t>
            </a:r>
          </a:p>
        </p:txBody>
      </p:sp>
    </p:spTree>
    <p:extLst>
      <p:ext uri="{BB962C8B-B14F-4D97-AF65-F5344CB8AC3E}">
        <p14:creationId xmlns:p14="http://schemas.microsoft.com/office/powerpoint/2010/main" val="321641026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a:xfrm>
            <a:off x="839788" y="137160"/>
            <a:ext cx="10515600" cy="1005840"/>
          </a:xfrm>
        </p:spPr>
        <p:txBody>
          <a:bodyPr anchor="ctr">
            <a:normAutofit/>
          </a:bodyPr>
          <a:lstStyle/>
          <a:p>
            <a:r>
              <a:rPr lang="en-US" dirty="0"/>
              <a:t>Agile Modeling</a:t>
            </a:r>
          </a:p>
        </p:txBody>
      </p:sp>
      <p:sp>
        <p:nvSpPr>
          <p:cNvPr id="15" name="Text Placeholder 2">
            <a:extLst>
              <a:ext uri="{FF2B5EF4-FFF2-40B4-BE49-F238E27FC236}">
                <a16:creationId xmlns:a16="http://schemas.microsoft.com/office/drawing/2014/main" xmlns="" id="{46EEEC6D-D843-4D24-A47A-1B3996A627FF}"/>
              </a:ext>
            </a:extLst>
          </p:cNvPr>
          <p:cNvSpPr>
            <a:spLocks noGrp="1"/>
          </p:cNvSpPr>
          <p:nvPr>
            <p:ph type="body" idx="1"/>
          </p:nvPr>
        </p:nvSpPr>
        <p:spPr>
          <a:xfrm>
            <a:off x="839788" y="1143000"/>
            <a:ext cx="5157787" cy="823912"/>
          </a:xfrm>
        </p:spPr>
        <p:txBody>
          <a:bodyPr/>
          <a:lstStyle/>
          <a:p>
            <a:endParaRPr lang="en-US" b="0" dirty="0"/>
          </a:p>
          <a:p>
            <a:endParaRPr lang="en-US" b="0" dirty="0"/>
          </a:p>
          <a:p>
            <a:r>
              <a:rPr lang="en-US" dirty="0"/>
              <a:t>Sample Use Case Diagram </a:t>
            </a:r>
          </a:p>
        </p:txBody>
      </p:sp>
      <p:pic>
        <p:nvPicPr>
          <p:cNvPr id="6" name="Picture 5">
            <a:extLst>
              <a:ext uri="{FF2B5EF4-FFF2-40B4-BE49-F238E27FC236}">
                <a16:creationId xmlns:a16="http://schemas.microsoft.com/office/drawing/2014/main" xmlns="" id="{B6BF7206-E863-4B05-9293-CD5025BB36E9}"/>
              </a:ext>
            </a:extLst>
          </p:cNvPr>
          <p:cNvPicPr>
            <a:picLocks noChangeAspect="1"/>
          </p:cNvPicPr>
          <p:nvPr/>
        </p:nvPicPr>
        <p:blipFill>
          <a:blip r:embed="rId2"/>
          <a:stretch>
            <a:fillRect/>
          </a:stretch>
        </p:blipFill>
        <p:spPr>
          <a:xfrm>
            <a:off x="839788" y="2340091"/>
            <a:ext cx="5157787" cy="3476393"/>
          </a:xfrm>
          <a:prstGeom prst="rect">
            <a:avLst/>
          </a:prstGeom>
          <a:noFill/>
        </p:spPr>
      </p:pic>
      <p:sp>
        <p:nvSpPr>
          <p:cNvPr id="17" name="Text Placeholder 4">
            <a:extLst>
              <a:ext uri="{FF2B5EF4-FFF2-40B4-BE49-F238E27FC236}">
                <a16:creationId xmlns:a16="http://schemas.microsoft.com/office/drawing/2014/main" xmlns="" id="{F492CD04-9732-48E5-8A31-EA63CD7E2ECA}"/>
              </a:ext>
            </a:extLst>
          </p:cNvPr>
          <p:cNvSpPr>
            <a:spLocks noGrp="1"/>
          </p:cNvSpPr>
          <p:nvPr>
            <p:ph type="body" sz="quarter" idx="3"/>
          </p:nvPr>
        </p:nvSpPr>
        <p:spPr>
          <a:xfrm>
            <a:off x="6172200" y="1143000"/>
            <a:ext cx="5183188" cy="823912"/>
          </a:xfrm>
        </p:spPr>
        <p:txBody>
          <a:bodyPr/>
          <a:lstStyle/>
          <a:p>
            <a:endParaRPr lang="en-US" b="0" dirty="0"/>
          </a:p>
          <a:p>
            <a:endParaRPr lang="en-US" b="0" dirty="0"/>
          </a:p>
          <a:p>
            <a:r>
              <a:rPr lang="en-US" dirty="0"/>
              <a:t>Sample Data Model</a:t>
            </a:r>
          </a:p>
        </p:txBody>
      </p:sp>
      <p:pic>
        <p:nvPicPr>
          <p:cNvPr id="10" name="Picture 9">
            <a:extLst>
              <a:ext uri="{FF2B5EF4-FFF2-40B4-BE49-F238E27FC236}">
                <a16:creationId xmlns:a16="http://schemas.microsoft.com/office/drawing/2014/main" xmlns="" id="{372386AB-557B-4CAB-85B7-AA02EBF47DE5}"/>
              </a:ext>
            </a:extLst>
          </p:cNvPr>
          <p:cNvPicPr>
            <a:picLocks noChangeAspect="1"/>
          </p:cNvPicPr>
          <p:nvPr/>
        </p:nvPicPr>
        <p:blipFill>
          <a:blip r:embed="rId3"/>
          <a:stretch>
            <a:fillRect/>
          </a:stretch>
        </p:blipFill>
        <p:spPr>
          <a:xfrm>
            <a:off x="6172200" y="2831226"/>
            <a:ext cx="5183188" cy="2494122"/>
          </a:xfrm>
          <a:prstGeom prst="rect">
            <a:avLst/>
          </a:prstGeom>
          <a:noFill/>
        </p:spPr>
      </p:pic>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94</a:t>
            </a:fld>
            <a:endParaRPr lang="en-US"/>
          </a:p>
        </p:txBody>
      </p:sp>
    </p:spTree>
    <p:extLst>
      <p:ext uri="{BB962C8B-B14F-4D97-AF65-F5344CB8AC3E}">
        <p14:creationId xmlns:p14="http://schemas.microsoft.com/office/powerpoint/2010/main" val="53504728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95</a:t>
            </a:fld>
            <a:endParaRPr lang="en-US"/>
          </a:p>
        </p:txBody>
      </p:sp>
      <p:pic>
        <p:nvPicPr>
          <p:cNvPr id="9" name="Picture 8">
            <a:extLst>
              <a:ext uri="{FF2B5EF4-FFF2-40B4-BE49-F238E27FC236}">
                <a16:creationId xmlns:a16="http://schemas.microsoft.com/office/drawing/2014/main" xmlns="" id="{DF15F945-2858-44F4-B88A-24A170102E93}"/>
              </a:ext>
            </a:extLst>
          </p:cNvPr>
          <p:cNvPicPr>
            <a:picLocks noChangeAspect="1"/>
          </p:cNvPicPr>
          <p:nvPr/>
        </p:nvPicPr>
        <p:blipFill>
          <a:blip r:embed="rId2"/>
          <a:stretch>
            <a:fillRect/>
          </a:stretch>
        </p:blipFill>
        <p:spPr>
          <a:xfrm>
            <a:off x="7007691" y="0"/>
            <a:ext cx="4809066" cy="6858000"/>
          </a:xfrm>
          <a:prstGeom prst="rect">
            <a:avLst/>
          </a:prstGeom>
          <a:noFill/>
        </p:spPr>
      </p:pic>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a:xfrm>
            <a:off x="838200" y="986215"/>
            <a:ext cx="5673811" cy="2772985"/>
          </a:xfrm>
        </p:spPr>
        <p:txBody>
          <a:bodyPr anchor="b">
            <a:normAutofit/>
          </a:bodyPr>
          <a:lstStyle/>
          <a:p>
            <a:r>
              <a:rPr lang="en-US" dirty="0"/>
              <a:t>Agile Modeling</a:t>
            </a:r>
          </a:p>
        </p:txBody>
      </p:sp>
      <p:sp>
        <p:nvSpPr>
          <p:cNvPr id="14" name="Text Placeholder 4">
            <a:extLst>
              <a:ext uri="{FF2B5EF4-FFF2-40B4-BE49-F238E27FC236}">
                <a16:creationId xmlns:a16="http://schemas.microsoft.com/office/drawing/2014/main" xmlns="" id="{D7B2570D-5E4E-43C4-8415-FD8605A3AFD7}"/>
              </a:ext>
            </a:extLst>
          </p:cNvPr>
          <p:cNvSpPr>
            <a:spLocks noGrp="1"/>
          </p:cNvSpPr>
          <p:nvPr>
            <p:ph type="body" idx="1"/>
          </p:nvPr>
        </p:nvSpPr>
        <p:spPr>
          <a:xfrm>
            <a:off x="838200" y="3841936"/>
            <a:ext cx="5673811" cy="862461"/>
          </a:xfrm>
        </p:spPr>
        <p:txBody>
          <a:bodyPr/>
          <a:lstStyle/>
          <a:p>
            <a:r>
              <a:rPr lang="en-US" dirty="0"/>
              <a:t>Sample Screen Design</a:t>
            </a:r>
          </a:p>
        </p:txBody>
      </p:sp>
      <p:sp>
        <p:nvSpPr>
          <p:cNvPr id="2" name="Date Placeholder 1" hidden="1">
            <a:extLst>
              <a:ext uri="{FF2B5EF4-FFF2-40B4-BE49-F238E27FC236}">
                <a16:creationId xmlns:a16="http://schemas.microsoft.com/office/drawing/2014/main" xmlns="" id="{793D8725-6285-420B-BD32-AC1BC07E7DD1}"/>
              </a:ext>
            </a:extLst>
          </p:cNvPr>
          <p:cNvSpPr>
            <a:spLocks noGrp="1"/>
          </p:cNvSpPr>
          <p:nvPr>
            <p:ph type="dt" sz="half" idx="4294967295"/>
          </p:nvPr>
        </p:nvSpPr>
        <p:spPr>
          <a:xfrm>
            <a:off x="838200" y="6356350"/>
            <a:ext cx="2743200" cy="365125"/>
          </a:xfrm>
        </p:spPr>
        <p:txBody>
          <a:bodyPr anchor="ctr">
            <a:normAutofit/>
          </a:bodyPr>
          <a:lstStyle/>
          <a:p>
            <a:pPr>
              <a:lnSpc>
                <a:spcPct val="90000"/>
              </a:lnSpc>
              <a:spcAft>
                <a:spcPts val="600"/>
              </a:spcAft>
            </a:pPr>
            <a:fld id="{540DD4F6-33E9-45E4-B1E4-18DA564F71B0}" type="datetime1">
              <a:rPr lang="en-US" sz="200" smtClean="0"/>
              <a:pPr>
                <a:lnSpc>
                  <a:spcPct val="90000"/>
                </a:lnSpc>
                <a:spcAft>
                  <a:spcPts val="600"/>
                </a:spcAft>
              </a:pPr>
              <a:t>10/4/2023</a:t>
            </a:fld>
            <a:endParaRPr lang="en-US" sz="200"/>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4294967295"/>
          </p:nvPr>
        </p:nvSpPr>
        <p:spPr>
          <a:xfrm>
            <a:off x="4038600" y="6356350"/>
            <a:ext cx="4114800" cy="365125"/>
          </a:xfrm>
        </p:spPr>
        <p:txBody>
          <a:bodyPr anchor="ctr">
            <a:normAutofit/>
          </a:bodyPr>
          <a:lstStyle/>
          <a:p>
            <a:pPr>
              <a:lnSpc>
                <a:spcPct val="90000"/>
              </a:lnSpc>
              <a:spcAft>
                <a:spcPts val="600"/>
              </a:spcAft>
            </a:pPr>
            <a:r>
              <a:rPr lang="en-US" sz="200"/>
              <a:t>43e-BM/HR/HDCV/FSOFT V1.2 - ©FPT SOFTWARE – Corporate Training Center</a:t>
            </a:r>
          </a:p>
        </p:txBody>
      </p:sp>
    </p:spTree>
    <p:extLst>
      <p:ext uri="{BB962C8B-B14F-4D97-AF65-F5344CB8AC3E}">
        <p14:creationId xmlns:p14="http://schemas.microsoft.com/office/powerpoint/2010/main" val="84668921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a:xfrm>
            <a:off x="838200" y="137160"/>
            <a:ext cx="10515600" cy="1005840"/>
          </a:xfrm>
        </p:spPr>
        <p:txBody>
          <a:bodyPr anchor="ctr">
            <a:normAutofit/>
          </a:bodyPr>
          <a:lstStyle/>
          <a:p>
            <a:r>
              <a:rPr lang="en-US"/>
              <a:t>Wireframes</a:t>
            </a:r>
            <a:endParaRPr lang="en-US" dirty="0"/>
          </a:p>
        </p:txBody>
      </p:sp>
      <p:sp>
        <p:nvSpPr>
          <p:cNvPr id="8" name="Content Placeholder 7">
            <a:extLst>
              <a:ext uri="{FF2B5EF4-FFF2-40B4-BE49-F238E27FC236}">
                <a16:creationId xmlns:a16="http://schemas.microsoft.com/office/drawing/2014/main" xmlns="" id="{56E06AD0-8013-4C03-8A7D-40C0A65F32CF}"/>
              </a:ext>
            </a:extLst>
          </p:cNvPr>
          <p:cNvSpPr>
            <a:spLocks noGrp="1"/>
          </p:cNvSpPr>
          <p:nvPr>
            <p:ph sz="half" idx="1"/>
          </p:nvPr>
        </p:nvSpPr>
        <p:spPr>
          <a:xfrm>
            <a:off x="838200" y="1234441"/>
            <a:ext cx="10628086" cy="5001767"/>
          </a:xfrm>
        </p:spPr>
        <p:txBody>
          <a:bodyPr>
            <a:normAutofit/>
          </a:bodyPr>
          <a:lstStyle/>
          <a:p>
            <a:r>
              <a:rPr lang="en-GB" dirty="0"/>
              <a:t>Wireframes are a popular way of creating a quick mock-up of a product.</a:t>
            </a:r>
          </a:p>
          <a:p>
            <a:r>
              <a:rPr lang="en-GB" dirty="0"/>
              <a:t>For example, in software development, a wireframe depicts individual screens and the flows between the screens, as shown below.</a:t>
            </a:r>
            <a:endParaRPr lang="en-US" dirty="0"/>
          </a:p>
        </p:txBody>
      </p:sp>
      <p:pic>
        <p:nvPicPr>
          <p:cNvPr id="6" name="Picture 5">
            <a:extLst>
              <a:ext uri="{FF2B5EF4-FFF2-40B4-BE49-F238E27FC236}">
                <a16:creationId xmlns:a16="http://schemas.microsoft.com/office/drawing/2014/main" xmlns="" id="{C33813ED-E461-4495-A108-8FBA1BFCE553}"/>
              </a:ext>
            </a:extLst>
          </p:cNvPr>
          <p:cNvPicPr>
            <a:picLocks noChangeAspect="1"/>
          </p:cNvPicPr>
          <p:nvPr/>
        </p:nvPicPr>
        <p:blipFill>
          <a:blip r:embed="rId3"/>
          <a:stretch>
            <a:fillRect/>
          </a:stretch>
        </p:blipFill>
        <p:spPr>
          <a:xfrm>
            <a:off x="1099457" y="2847523"/>
            <a:ext cx="9452429" cy="3691389"/>
          </a:xfrm>
          <a:prstGeom prst="rect">
            <a:avLst/>
          </a:prstGeom>
          <a:noFill/>
        </p:spPr>
      </p:pic>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96</a:t>
            </a:fld>
            <a:endParaRPr lang="en-US"/>
          </a:p>
        </p:txBody>
      </p:sp>
    </p:spTree>
    <p:extLst>
      <p:ext uri="{BB962C8B-B14F-4D97-AF65-F5344CB8AC3E}">
        <p14:creationId xmlns:p14="http://schemas.microsoft.com/office/powerpoint/2010/main" val="186525622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a:xfrm>
            <a:off x="838200" y="137160"/>
            <a:ext cx="10515600" cy="1005840"/>
          </a:xfrm>
        </p:spPr>
        <p:txBody>
          <a:bodyPr anchor="ctr">
            <a:normAutofit/>
          </a:bodyPr>
          <a:lstStyle/>
          <a:p>
            <a:r>
              <a:rPr lang="en-US" dirty="0"/>
              <a:t>Personas</a:t>
            </a:r>
          </a:p>
        </p:txBody>
      </p:sp>
      <p:sp>
        <p:nvSpPr>
          <p:cNvPr id="8" name="Content Placeholder 7">
            <a:extLst>
              <a:ext uri="{FF2B5EF4-FFF2-40B4-BE49-F238E27FC236}">
                <a16:creationId xmlns:a16="http://schemas.microsoft.com/office/drawing/2014/main" xmlns="" id="{56E06AD0-8013-4C03-8A7D-40C0A65F32CF}"/>
              </a:ext>
            </a:extLst>
          </p:cNvPr>
          <p:cNvSpPr>
            <a:spLocks noGrp="1"/>
          </p:cNvSpPr>
          <p:nvPr>
            <p:ph sz="half" idx="1"/>
          </p:nvPr>
        </p:nvSpPr>
        <p:spPr>
          <a:xfrm>
            <a:off x="290286" y="1234441"/>
            <a:ext cx="4441371" cy="5001767"/>
          </a:xfrm>
        </p:spPr>
        <p:txBody>
          <a:bodyPr>
            <a:normAutofit/>
          </a:bodyPr>
          <a:lstStyle/>
          <a:p>
            <a:r>
              <a:rPr lang="en-GB" dirty="0"/>
              <a:t>Personas are quick guides or reminders of the key stakeholders on the project and their interests</a:t>
            </a:r>
          </a:p>
          <a:p>
            <a:r>
              <a:rPr lang="en-GB" dirty="0"/>
              <a:t>Personas should:</a:t>
            </a:r>
          </a:p>
          <a:p>
            <a:pPr lvl="1"/>
            <a:r>
              <a:rPr lang="en-GB" dirty="0"/>
              <a:t>Provide an archetypal description of users</a:t>
            </a:r>
          </a:p>
          <a:p>
            <a:pPr lvl="1"/>
            <a:r>
              <a:rPr lang="en-GB" dirty="0"/>
              <a:t>Be grounded in reality</a:t>
            </a:r>
          </a:p>
          <a:p>
            <a:pPr lvl="1"/>
            <a:r>
              <a:rPr lang="en-GB" dirty="0"/>
              <a:t>Be goal-oriented, specific, and relevant</a:t>
            </a:r>
          </a:p>
          <a:p>
            <a:pPr lvl="1"/>
            <a:r>
              <a:rPr lang="en-GB" dirty="0"/>
              <a:t>Be tangible and actionable</a:t>
            </a:r>
          </a:p>
          <a:p>
            <a:pPr lvl="1"/>
            <a:r>
              <a:rPr lang="en-GB" dirty="0"/>
              <a:t>Generate focus</a:t>
            </a:r>
            <a:endParaRPr lang="en-US" dirty="0"/>
          </a:p>
        </p:txBody>
      </p:sp>
      <p:pic>
        <p:nvPicPr>
          <p:cNvPr id="6" name="Picture 5">
            <a:extLst>
              <a:ext uri="{FF2B5EF4-FFF2-40B4-BE49-F238E27FC236}">
                <a16:creationId xmlns:a16="http://schemas.microsoft.com/office/drawing/2014/main" xmlns="" id="{397F4B06-EAA5-4B25-802E-72DE274924E3}"/>
              </a:ext>
            </a:extLst>
          </p:cNvPr>
          <p:cNvPicPr>
            <a:picLocks noChangeAspect="1"/>
          </p:cNvPicPr>
          <p:nvPr/>
        </p:nvPicPr>
        <p:blipFill>
          <a:blip r:embed="rId2"/>
          <a:stretch>
            <a:fillRect/>
          </a:stretch>
        </p:blipFill>
        <p:spPr>
          <a:xfrm>
            <a:off x="4640092" y="1234441"/>
            <a:ext cx="7261622" cy="4651102"/>
          </a:xfrm>
          <a:prstGeom prst="rect">
            <a:avLst/>
          </a:prstGeom>
          <a:noFill/>
        </p:spPr>
      </p:pic>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a:xfrm>
            <a:off x="838200" y="6356350"/>
            <a:ext cx="2743200" cy="365125"/>
          </a:xfrm>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43e-BM/HR/HDCV/FSOFT V1.2 - ©FPT SOFTWARE – Corporate Training Center</a:t>
            </a:r>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7F5043F6-4AAB-41F8-A27F-F80078A20D2B}" type="slidenum">
              <a:rPr lang="en-US" smtClean="0"/>
              <a:pPr>
                <a:spcAft>
                  <a:spcPts val="600"/>
                </a:spcAft>
              </a:pPr>
              <a:t>97</a:t>
            </a:fld>
            <a:endParaRPr lang="en-US"/>
          </a:p>
        </p:txBody>
      </p:sp>
    </p:spTree>
    <p:extLst>
      <p:ext uri="{BB962C8B-B14F-4D97-AF65-F5344CB8AC3E}">
        <p14:creationId xmlns:p14="http://schemas.microsoft.com/office/powerpoint/2010/main" val="227305301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A02AA4E-4351-4223-A8B1-0743B260C7E0}" type="datetime1">
              <a:rPr lang="en-US" smtClean="0"/>
              <a:t>10/4/2023</a:t>
            </a:fld>
            <a:endParaRPr lang="en-US"/>
          </a:p>
        </p:txBody>
      </p:sp>
      <p:sp>
        <p:nvSpPr>
          <p:cNvPr id="5" name="Footer Placeholder 4"/>
          <p:cNvSpPr>
            <a:spLocks noGrp="1"/>
          </p:cNvSpPr>
          <p:nvPr>
            <p:ph type="ftr" sz="quarter" idx="11"/>
          </p:nvPr>
        </p:nvSpPr>
        <p:spPr/>
        <p:txBody>
          <a:bodyPr/>
          <a:lstStyle/>
          <a:p>
            <a:r>
              <a:rPr lang="en-US"/>
              <a:t>43e-BM/HR/HDCV/FSOFT V1.2 - ©FPT SOFTWARE – Corporate Training Center</a:t>
            </a:r>
          </a:p>
        </p:txBody>
      </p:sp>
      <p:sp>
        <p:nvSpPr>
          <p:cNvPr id="4" name="Slide Number Placeholder 3"/>
          <p:cNvSpPr>
            <a:spLocks noGrp="1"/>
          </p:cNvSpPr>
          <p:nvPr>
            <p:ph type="sldNum" sz="quarter" idx="12"/>
          </p:nvPr>
        </p:nvSpPr>
        <p:spPr/>
        <p:txBody>
          <a:bodyPr/>
          <a:lstStyle/>
          <a:p>
            <a:fld id="{7F5043F6-4AAB-41F8-A27F-F80078A20D2B}" type="slidenum">
              <a:rPr lang="en-US" smtClean="0"/>
              <a:t>98</a:t>
            </a:fld>
            <a:endParaRPr lang="en-US"/>
          </a:p>
        </p:txBody>
      </p:sp>
      <p:sp>
        <p:nvSpPr>
          <p:cNvPr id="7" name="Title 6"/>
          <p:cNvSpPr>
            <a:spLocks noGrp="1"/>
          </p:cNvSpPr>
          <p:nvPr>
            <p:ph type="title"/>
          </p:nvPr>
        </p:nvSpPr>
        <p:spPr/>
        <p:txBody>
          <a:bodyPr/>
          <a:lstStyle/>
          <a:p>
            <a:r>
              <a:rPr lang="en-US" dirty="0"/>
              <a:t>Communicating With Stakeholders</a:t>
            </a:r>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195080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6E06AD0-8013-4C03-8A7D-40C0A65F32CF}"/>
              </a:ext>
            </a:extLst>
          </p:cNvPr>
          <p:cNvSpPr>
            <a:spLocks noGrp="1"/>
          </p:cNvSpPr>
          <p:nvPr>
            <p:ph idx="1"/>
          </p:nvPr>
        </p:nvSpPr>
        <p:spPr/>
        <p:txBody>
          <a:bodyPr/>
          <a:lstStyle/>
          <a:p>
            <a:r>
              <a:rPr lang="en-GB" dirty="0"/>
              <a:t>Its critical for agile stakeholders to communicate frequently to ensure that everyone is on the same page and kept up to date, since many project failures can be traced back to a failure of communication</a:t>
            </a:r>
          </a:p>
          <a:p>
            <a:r>
              <a:rPr lang="en-GB" dirty="0"/>
              <a:t>Agile communication</a:t>
            </a:r>
          </a:p>
          <a:p>
            <a:pPr lvl="1"/>
            <a:r>
              <a:rPr lang="en-GB" dirty="0"/>
              <a:t>Face-to-face</a:t>
            </a:r>
          </a:p>
          <a:p>
            <a:pPr lvl="1"/>
            <a:r>
              <a:rPr lang="en-GB" dirty="0"/>
              <a:t>Two- way communication</a:t>
            </a:r>
          </a:p>
          <a:p>
            <a:pPr lvl="1"/>
            <a:r>
              <a:rPr lang="en-GB" dirty="0"/>
              <a:t>Knowledge sharing</a:t>
            </a:r>
          </a:p>
          <a:p>
            <a:pPr lvl="1"/>
            <a:r>
              <a:rPr lang="en-GB" dirty="0"/>
              <a:t>Information radiators</a:t>
            </a:r>
          </a:p>
          <a:p>
            <a:pPr lvl="1"/>
            <a:r>
              <a:rPr lang="en-GB" dirty="0"/>
              <a:t>Social media</a:t>
            </a:r>
            <a:endParaRPr lang="en-US" dirty="0"/>
          </a:p>
        </p:txBody>
      </p:sp>
      <p:sp>
        <p:nvSpPr>
          <p:cNvPr id="2" name="Date Placeholder 1">
            <a:extLst>
              <a:ext uri="{FF2B5EF4-FFF2-40B4-BE49-F238E27FC236}">
                <a16:creationId xmlns:a16="http://schemas.microsoft.com/office/drawing/2014/main" xmlns="" id="{793D8725-6285-420B-BD32-AC1BC07E7DD1}"/>
              </a:ext>
            </a:extLst>
          </p:cNvPr>
          <p:cNvSpPr>
            <a:spLocks noGrp="1"/>
          </p:cNvSpPr>
          <p:nvPr>
            <p:ph type="dt" sz="half" idx="10"/>
          </p:nvPr>
        </p:nvSpPr>
        <p:spPr/>
        <p:txBody>
          <a:bodyPr anchor="ctr">
            <a:normAutofit/>
          </a:bodyPr>
          <a:lstStyle/>
          <a:p>
            <a:pPr>
              <a:spcAft>
                <a:spcPts val="600"/>
              </a:spcAft>
            </a:pPr>
            <a:fld id="{540DD4F6-33E9-45E4-B1E4-18DA564F71B0}" type="datetime1">
              <a:rPr lang="en-US" smtClean="0"/>
              <a:pPr>
                <a:spcAft>
                  <a:spcPts val="600"/>
                </a:spcAft>
              </a:pPr>
              <a:t>10/4/2023</a:t>
            </a:fld>
            <a:endParaRPr lang="en-US"/>
          </a:p>
        </p:txBody>
      </p:sp>
      <p:sp>
        <p:nvSpPr>
          <p:cNvPr id="4" name="Slide Number Placeholder 3">
            <a:extLst>
              <a:ext uri="{FF2B5EF4-FFF2-40B4-BE49-F238E27FC236}">
                <a16:creationId xmlns:a16="http://schemas.microsoft.com/office/drawing/2014/main" xmlns="" id="{2D9D301D-A91C-48B4-839A-AE8500603C59}"/>
              </a:ext>
            </a:extLst>
          </p:cNvPr>
          <p:cNvSpPr>
            <a:spLocks noGrp="1"/>
          </p:cNvSpPr>
          <p:nvPr>
            <p:ph type="sldNum" sz="quarter" idx="12"/>
          </p:nvPr>
        </p:nvSpPr>
        <p:spPr/>
        <p:txBody>
          <a:bodyPr anchor="ctr">
            <a:normAutofit/>
          </a:bodyPr>
          <a:lstStyle/>
          <a:p>
            <a:pPr>
              <a:spcAft>
                <a:spcPts val="600"/>
              </a:spcAft>
            </a:pPr>
            <a:fld id="{7F5043F6-4AAB-41F8-A27F-F80078A20D2B}" type="slidenum">
              <a:rPr lang="en-US" smtClean="0"/>
              <a:pPr>
                <a:spcAft>
                  <a:spcPts val="600"/>
                </a:spcAft>
              </a:pPr>
              <a:t>99</a:t>
            </a:fld>
            <a:endParaRPr lang="en-US"/>
          </a:p>
        </p:txBody>
      </p:sp>
      <p:sp>
        <p:nvSpPr>
          <p:cNvPr id="3" name="Footer Placeholder 2">
            <a:extLst>
              <a:ext uri="{FF2B5EF4-FFF2-40B4-BE49-F238E27FC236}">
                <a16:creationId xmlns:a16="http://schemas.microsoft.com/office/drawing/2014/main" xmlns="" id="{015F203D-D394-479D-AB61-36D33DA4FC46}"/>
              </a:ext>
            </a:extLst>
          </p:cNvPr>
          <p:cNvSpPr>
            <a:spLocks noGrp="1"/>
          </p:cNvSpPr>
          <p:nvPr>
            <p:ph type="ftr" sz="quarter" idx="11"/>
          </p:nvPr>
        </p:nvSpPr>
        <p:spPr/>
        <p:txBody>
          <a:bodyPr anchor="ctr">
            <a:normAutofit/>
          </a:bodyPr>
          <a:lstStyle/>
          <a:p>
            <a:pPr>
              <a:spcAft>
                <a:spcPts val="600"/>
              </a:spcAft>
            </a:pPr>
            <a:r>
              <a:rPr lang="en-US"/>
              <a:t>43e-BM/HR/HDCV/FSOFT V1.2 - ©FPT SOFTWARE – Corporate Training Center</a:t>
            </a:r>
          </a:p>
        </p:txBody>
      </p:sp>
      <p:sp>
        <p:nvSpPr>
          <p:cNvPr id="7" name="Title 6">
            <a:extLst>
              <a:ext uri="{FF2B5EF4-FFF2-40B4-BE49-F238E27FC236}">
                <a16:creationId xmlns:a16="http://schemas.microsoft.com/office/drawing/2014/main" xmlns="" id="{601D65E4-A6BC-4B7D-8A2A-0E1122923EE6}"/>
              </a:ext>
            </a:extLst>
          </p:cNvPr>
          <p:cNvSpPr>
            <a:spLocks noGrp="1"/>
          </p:cNvSpPr>
          <p:nvPr>
            <p:ph type="title"/>
          </p:nvPr>
        </p:nvSpPr>
        <p:spPr/>
        <p:txBody>
          <a:bodyPr anchor="ctr">
            <a:normAutofit/>
          </a:bodyPr>
          <a:lstStyle/>
          <a:p>
            <a:r>
              <a:rPr lang="en-US" dirty="0"/>
              <a:t>Communicating with Stakeholders</a:t>
            </a:r>
          </a:p>
        </p:txBody>
      </p:sp>
    </p:spTree>
    <p:extLst>
      <p:ext uri="{BB962C8B-B14F-4D97-AF65-F5344CB8AC3E}">
        <p14:creationId xmlns:p14="http://schemas.microsoft.com/office/powerpoint/2010/main" val="2650639905"/>
      </p:ext>
    </p:extLst>
  </p:cSld>
  <p:clrMapOvr>
    <a:masterClrMapping/>
  </p:clrMapOvr>
</p:sld>
</file>

<file path=ppt/theme/theme1.xml><?xml version="1.0" encoding="utf-8"?>
<a:theme xmlns:a="http://schemas.openxmlformats.org/drawingml/2006/main" name="CTCTheme-Blue">
  <a:themeElements>
    <a:clrScheme name="CTC Blue">
      <a:dk1>
        <a:sysClr val="windowText" lastClr="000000"/>
      </a:dk1>
      <a:lt1>
        <a:srgbClr val="FFFFFF"/>
      </a:lt1>
      <a:dk2>
        <a:srgbClr val="44546A"/>
      </a:dk2>
      <a:lt2>
        <a:srgbClr val="E7E6E6"/>
      </a:lt2>
      <a:accent1>
        <a:srgbClr val="0E69AF"/>
      </a:accent1>
      <a:accent2>
        <a:srgbClr val="F27023"/>
      </a:accent2>
      <a:accent3>
        <a:srgbClr val="0DB00F"/>
      </a:accent3>
      <a:accent4>
        <a:srgbClr val="33ABC3"/>
      </a:accent4>
      <a:accent5>
        <a:srgbClr val="FE9700"/>
      </a:accent5>
      <a:accent6>
        <a:srgbClr val="0A4E83"/>
      </a:accent6>
      <a:hlink>
        <a:srgbClr val="23A1FF"/>
      </a:hlink>
      <a:folHlink>
        <a:srgbClr val="323F4F"/>
      </a:folHlink>
    </a:clrScheme>
    <a:fontScheme name="Custom 4">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TCTheme-Blue" id="{6864FBD0-185C-4505-9DC2-A38619E35E72}" vid="{E09C252C-41EF-4275-A8C1-13697C381A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CTCTheme-Orange</Template>
  <TotalTime>31381</TotalTime>
  <Words>5341</Words>
  <Application>Microsoft Office PowerPoint</Application>
  <PresentationFormat>Widescreen</PresentationFormat>
  <Paragraphs>761</Paragraphs>
  <Slides>105</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105</vt:i4>
      </vt:variant>
    </vt:vector>
  </HeadingPairs>
  <TitlesOfParts>
    <vt:vector size="114" baseType="lpstr">
      <vt:lpstr>Arial</vt:lpstr>
      <vt:lpstr>Axiforma</vt:lpstr>
      <vt:lpstr>Calibri</vt:lpstr>
      <vt:lpstr>Charter</vt:lpstr>
      <vt:lpstr>Gill Sans</vt:lpstr>
      <vt:lpstr>Lato Regular</vt:lpstr>
      <vt:lpstr>Open Sans</vt:lpstr>
      <vt:lpstr>Segoe UI</vt:lpstr>
      <vt:lpstr>CTCTheme-Blue</vt:lpstr>
      <vt:lpstr>PowerPoint Presentation</vt:lpstr>
      <vt:lpstr>Table of content</vt:lpstr>
      <vt:lpstr>Introduction to AGILE</vt:lpstr>
      <vt:lpstr>Why should we use Agile?</vt:lpstr>
      <vt:lpstr>Introduction to Agile</vt:lpstr>
      <vt:lpstr>Agile characteristics</vt:lpstr>
      <vt:lpstr>Agile characteristics</vt:lpstr>
      <vt:lpstr>PowerPoint Presentation</vt:lpstr>
      <vt:lpstr>Agile Manifesto</vt:lpstr>
      <vt:lpstr>PowerPoint Presentation</vt:lpstr>
      <vt:lpstr>Being Agile vs Doing Agile</vt:lpstr>
      <vt:lpstr>SCRUM</vt:lpstr>
      <vt:lpstr>What is Scrum?</vt:lpstr>
      <vt:lpstr>Scrum Pillars</vt:lpstr>
      <vt:lpstr>Scrum Values</vt:lpstr>
      <vt:lpstr>PowerPoint Presentation</vt:lpstr>
      <vt:lpstr>Scrum Team Roles</vt:lpstr>
      <vt:lpstr>Scrum Artifacts</vt:lpstr>
      <vt:lpstr>Definition of Ready and Definition of Done</vt:lpstr>
      <vt:lpstr>KANBAN</vt:lpstr>
      <vt:lpstr>KANBAN</vt:lpstr>
      <vt:lpstr>KANBAN Pull system</vt:lpstr>
      <vt:lpstr>PowerPoint Presentation</vt:lpstr>
      <vt:lpstr>Lead and Cycle time</vt:lpstr>
      <vt:lpstr>EXTREME PROGRAMMING (XP)</vt:lpstr>
      <vt:lpstr>Extreme Programming (XP)</vt:lpstr>
      <vt:lpstr>XP Core Values and Practices</vt:lpstr>
      <vt:lpstr>XP Team Roles</vt:lpstr>
      <vt:lpstr>LEAN SOFTWARE DEVELOPMENT</vt:lpstr>
      <vt:lpstr>LEAN Product Development</vt:lpstr>
      <vt:lpstr>Seven wastes of Lean</vt:lpstr>
      <vt:lpstr>Value Stream Mapping</vt:lpstr>
      <vt:lpstr>Agile Leadership</vt:lpstr>
      <vt:lpstr>Management vs Leadership</vt:lpstr>
      <vt:lpstr>Servant Leadership – 4 primary duties</vt:lpstr>
      <vt:lpstr>12 principles for leading agile projects</vt:lpstr>
      <vt:lpstr>Agile Leadership Practices</vt:lpstr>
      <vt:lpstr>SUMMARY</vt:lpstr>
      <vt:lpstr>PowerPoint Presentation</vt:lpstr>
      <vt:lpstr>PowerPoint Presentation</vt:lpstr>
      <vt:lpstr>Tasks</vt:lpstr>
      <vt:lpstr>What &amp; Why Value-Driven?</vt:lpstr>
      <vt:lpstr>Agile Approach</vt:lpstr>
      <vt:lpstr>Value-Driven Delivery</vt:lpstr>
      <vt:lpstr>Value Sample</vt:lpstr>
      <vt:lpstr>Value Sample</vt:lpstr>
      <vt:lpstr>Agile Value Proposition</vt:lpstr>
      <vt:lpstr>Delivery Value, by how?</vt:lpstr>
      <vt:lpstr>Delivery Value Early</vt:lpstr>
      <vt:lpstr>Delivery Value Early</vt:lpstr>
      <vt:lpstr>Minimize Waste</vt:lpstr>
      <vt:lpstr>Identify Waste</vt:lpstr>
      <vt:lpstr>Prioritizing Value</vt:lpstr>
      <vt:lpstr>Customer Valued Prioritization</vt:lpstr>
      <vt:lpstr>Prioritization Schemes</vt:lpstr>
      <vt:lpstr>Prioritization Schemes - MoSCoW</vt:lpstr>
      <vt:lpstr>Prioritization Schemes</vt:lpstr>
      <vt:lpstr>Prioritization Schemes – Kano Analysis</vt:lpstr>
      <vt:lpstr>Requirements Prioritization Model</vt:lpstr>
      <vt:lpstr>Relative Prioritization/Ranking</vt:lpstr>
      <vt:lpstr>Delivering Incrementally</vt:lpstr>
      <vt:lpstr>Delivery Incremental</vt:lpstr>
      <vt:lpstr>Minimal Viable Product (MVP)</vt:lpstr>
      <vt:lpstr>Minimal Viable Product (MVP)</vt:lpstr>
      <vt:lpstr>Agile Tooling</vt:lpstr>
      <vt:lpstr>Task/Kanban Boards</vt:lpstr>
      <vt:lpstr>Verification &amp; Validating Value</vt:lpstr>
      <vt:lpstr>Verification &amp; Validating Value</vt:lpstr>
      <vt:lpstr>Verification &amp; Validating Value</vt:lpstr>
      <vt:lpstr>Frequent Verification &amp; Validation</vt:lpstr>
      <vt:lpstr>Frequent Verification &amp; Validation</vt:lpstr>
      <vt:lpstr>Testing and Verification in Software Development</vt:lpstr>
      <vt:lpstr>Testing and Verification in Software Development</vt:lpstr>
      <vt:lpstr>PowerPoint Presentation</vt:lpstr>
      <vt:lpstr>PowerPoint Presentation</vt:lpstr>
      <vt:lpstr>Key Topics</vt:lpstr>
      <vt:lpstr>Tasks</vt:lpstr>
      <vt:lpstr>Taking Care of Stakeholders</vt:lpstr>
      <vt:lpstr>Stakeholders</vt:lpstr>
      <vt:lpstr>PowerPoint Presentation</vt:lpstr>
      <vt:lpstr>Identify all the stakeholders</vt:lpstr>
      <vt:lpstr>Educating stakeholder about Agile</vt:lpstr>
      <vt:lpstr>Educating stakeholder about Agile</vt:lpstr>
      <vt:lpstr>Keeping stakeholders engaged </vt:lpstr>
      <vt:lpstr>Incorporating stakeholder value</vt:lpstr>
      <vt:lpstr>Principles of stakeholder engagement</vt:lpstr>
      <vt:lpstr>Establishing a Shared Vision</vt:lpstr>
      <vt:lpstr>Establishing a Shared Vision</vt:lpstr>
      <vt:lpstr>Agile Chartering</vt:lpstr>
      <vt:lpstr>Agile Chartering</vt:lpstr>
      <vt:lpstr>Agile Chartering</vt:lpstr>
      <vt:lpstr>Definition of “Done”</vt:lpstr>
      <vt:lpstr>Agile Modeling</vt:lpstr>
      <vt:lpstr>Agile Modeling</vt:lpstr>
      <vt:lpstr>Agile Modeling</vt:lpstr>
      <vt:lpstr>Wireframes</vt:lpstr>
      <vt:lpstr>Personas</vt:lpstr>
      <vt:lpstr>Communicating With Stakeholders</vt:lpstr>
      <vt:lpstr>Communicating with Stakeholders</vt:lpstr>
      <vt:lpstr>Face-to-face</vt:lpstr>
      <vt:lpstr>Two- way communication</vt:lpstr>
      <vt:lpstr>Knowledge sharing</vt:lpstr>
      <vt:lpstr>Agile Practices Promote Knowledge Sharing</vt:lpstr>
      <vt:lpstr>Information radiators</vt:lpstr>
      <vt:lpstr>Social media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&lt;Name of training course &gt;</dc:title>
  <dc:creator>Le Xuan Tung (LDI.TCD)</dc:creator>
  <cp:lastModifiedBy>Phong</cp:lastModifiedBy>
  <cp:revision>127</cp:revision>
  <cp:lastPrinted>2021-06-12T08:32:03Z</cp:lastPrinted>
  <dcterms:created xsi:type="dcterms:W3CDTF">2020-04-28T08:09:24Z</dcterms:created>
  <dcterms:modified xsi:type="dcterms:W3CDTF">2023-10-04T00:08:30Z</dcterms:modified>
</cp:coreProperties>
</file>

<file path=docProps/thumbnail.jpeg>
</file>